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4" r:id="rId1"/>
  </p:sldMasterIdLst>
  <p:notesMasterIdLst>
    <p:notesMasterId r:id="rId21"/>
  </p:notesMasterIdLst>
  <p:sldIdLst>
    <p:sldId id="256" r:id="rId2"/>
    <p:sldId id="279" r:id="rId3"/>
    <p:sldId id="260" r:id="rId4"/>
    <p:sldId id="261" r:id="rId5"/>
    <p:sldId id="262" r:id="rId6"/>
    <p:sldId id="292" r:id="rId7"/>
    <p:sldId id="325" r:id="rId8"/>
    <p:sldId id="264" r:id="rId9"/>
    <p:sldId id="266" r:id="rId10"/>
    <p:sldId id="323" r:id="rId11"/>
    <p:sldId id="326" r:id="rId12"/>
    <p:sldId id="312" r:id="rId13"/>
    <p:sldId id="269" r:id="rId14"/>
    <p:sldId id="308" r:id="rId15"/>
    <p:sldId id="327" r:id="rId16"/>
    <p:sldId id="311" r:id="rId17"/>
    <p:sldId id="314" r:id="rId18"/>
    <p:sldId id="324" r:id="rId19"/>
    <p:sldId id="285" r:id="rId20"/>
  </p:sldIdLst>
  <p:sldSz cx="12192000" cy="6858000"/>
  <p:notesSz cx="6810375" cy="9942513"/>
  <p:embeddedFontLst>
    <p:embeddedFont>
      <p:font typeface="Avenir Book" panose="02000503020000020003" pitchFamily="2" charset="0"/>
      <p:regular r:id="rId22"/>
      <p:italic r:id="rId23"/>
    </p:embeddedFont>
    <p:embeddedFont>
      <p:font typeface="Avenir Medium" panose="02000503020000020003" pitchFamily="2" charset="0"/>
      <p:regular r:id="rId24"/>
      <p:italic r:id="rId25"/>
    </p:embeddedFont>
    <p:embeddedFont>
      <p:font typeface="Avenir Roman" panose="02000503020000020003" pitchFamily="2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0"/>
    <p:restoredTop sz="72121"/>
  </p:normalViewPr>
  <p:slideViewPr>
    <p:cSldViewPr snapToGrid="0" snapToObjects="1">
      <p:cViewPr varScale="1">
        <p:scale>
          <a:sx n="86" d="100"/>
          <a:sy n="86" d="100"/>
        </p:scale>
        <p:origin x="2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7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FF359D6-00C6-426D-8263-613A2B007653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body"/>
          </p:nvPr>
        </p:nvSpPr>
        <p:spPr>
          <a:xfrm>
            <a:off x="681120" y="4784760"/>
            <a:ext cx="5447160" cy="3913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 motivation for the work is to be able to provide a tool for the rail traffic operation center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 can take actions: put more workforce on field, reduce train shifts</a:t>
            </a: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Communications is also important for pr</a:t>
            </a:r>
          </a:p>
        </p:txBody>
      </p:sp>
      <p:sp>
        <p:nvSpPr>
          <p:cNvPr id="268" name="CustomShape 2"/>
          <p:cNvSpPr/>
          <p:nvPr/>
        </p:nvSpPr>
        <p:spPr>
          <a:xfrm>
            <a:off x="3857760" y="9443880"/>
            <a:ext cx="2950200" cy="4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9EFC521-EEEB-48BB-B699-3D32D4B3F2D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2388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body"/>
          </p:nvPr>
        </p:nvSpPr>
        <p:spPr>
          <a:xfrm>
            <a:off x="681120" y="4784760"/>
            <a:ext cx="5447160" cy="3913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 best RFR prediction followed actual observations relatively well</a:t>
            </a:r>
          </a:p>
        </p:txBody>
      </p:sp>
      <p:sp>
        <p:nvSpPr>
          <p:cNvPr id="286" name="CustomShape 2"/>
          <p:cNvSpPr/>
          <p:nvPr/>
        </p:nvSpPr>
        <p:spPr>
          <a:xfrm>
            <a:off x="3857760" y="9443880"/>
            <a:ext cx="2950200" cy="4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21E68EB-9160-4AC6-8182-AC9F9749536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Message: for most single stations, RFR works quite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11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Message: for most single stations, RFR works quite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44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based on RFR, two out of 19 features provided no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6h precipitation sum</a:t>
            </a:r>
          </a:p>
          <a:p>
            <a:pPr marL="171450" indent="-171450">
              <a:buFontTx/>
              <a:buChar char="-"/>
            </a:pPr>
            <a:r>
              <a:rPr lang="en-US" dirty="0"/>
              <a:t>Lightning density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humidity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96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end predictions are delivered to end users via web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04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body"/>
          </p:nvPr>
        </p:nvSpPr>
        <p:spPr>
          <a:xfrm>
            <a:off x="681120" y="4784760"/>
            <a:ext cx="5447160" cy="3913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3857760" y="9443880"/>
            <a:ext cx="2950200" cy="4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9EFC521-EEEB-48BB-B699-3D32D4B3F2D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7503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FF359D6-00C6-426D-8263-613A2B007653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2914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body"/>
          </p:nvPr>
        </p:nvSpPr>
        <p:spPr>
          <a:xfrm>
            <a:off x="681120" y="4784760"/>
            <a:ext cx="5447160" cy="3913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 label data consists of trains delayed between stations</a:t>
            </a: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Length of history</a:t>
            </a: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 of dataset</a:t>
            </a: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Passenger trains considered only</a:t>
            </a: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option as well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~10 trains per hour at busiest stations</a:t>
            </a:r>
          </a:p>
          <a:p>
            <a:pPr marL="285840" indent="-2847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stations host only few trains per day</a:t>
            </a:r>
          </a:p>
          <a:p>
            <a:pPr marL="285840" indent="-2847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stations contain only cargo traffic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Trains delayed at end station of the route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(minutes reported to every station to time stamp when train passed the stations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6920">
              <a:lnSpc>
                <a:spcPct val="13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Four train types (intercity, commuter, cargo, other)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3800" indent="-196920">
              <a:lnSpc>
                <a:spcPct val="13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We consider only passenger trains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3800" indent="-196920"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3800" indent="-196920"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3800" indent="-196920"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3857760" y="9443880"/>
            <a:ext cx="2950200" cy="4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EF6F4D3-3A4E-4BA1-A71D-2DA5381078E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most of the time trains run in time but there are some very bad moments regularly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72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most of the time trains run in time but there are some very bad moments regularly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0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body"/>
          </p:nvPr>
        </p:nvSpPr>
        <p:spPr>
          <a:xfrm>
            <a:off x="681120" y="4784760"/>
            <a:ext cx="5447160" cy="3913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 various pre-processing methods used for the features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6920">
              <a:lnSpc>
                <a:spcPct val="13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Observations fetched with 100 km radius from train station using aggregation functions (min/max/mean/count) to minimize amount of missing values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6920">
              <a:lnSpc>
                <a:spcPct val="13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Calculated 3h and 6h precipitation accumulation sums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6920">
              <a:lnSpc>
                <a:spcPct val="13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Tried with and without imputation and normalisation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6920">
              <a:lnSpc>
                <a:spcPct val="13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Tried also PCA, ICA and K-Means clustering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6920">
              <a:lnSpc>
                <a:spcPct val="13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3857760" y="9443880"/>
            <a:ext cx="2950200" cy="4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B25B697-BA4D-4351-B0FD-E79C27F4EE2C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body"/>
          </p:nvPr>
        </p:nvSpPr>
        <p:spPr>
          <a:xfrm>
            <a:off x="681120" y="4784760"/>
            <a:ext cx="5447160" cy="3913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 three separate ML methods considered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3857760" y="9443880"/>
            <a:ext cx="2950200" cy="4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1D2AED5-C7FE-47B5-AA3B-E8EC4405EB3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 1: for features, we gather 19 weather parameters from nearest observation stations for every hour train has arrived to the station</a:t>
            </a:r>
          </a:p>
          <a:p>
            <a:endParaRPr lang="en-US" dirty="0"/>
          </a:p>
          <a:p>
            <a:r>
              <a:rPr lang="en-US" dirty="0"/>
              <a:t>Message 2: we use weather observation data for training but output of NWP for predicting delays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20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body"/>
          </p:nvPr>
        </p:nvSpPr>
        <p:spPr>
          <a:xfrm>
            <a:off x="681120" y="4784760"/>
            <a:ext cx="5447160" cy="3913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 three separate ML methods considered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3857760" y="9443880"/>
            <a:ext cx="2950200" cy="4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1D2AED5-C7FE-47B5-AA3B-E8EC4405EB3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5339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LSTM gave good results in term of RMSE but shows no real skill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9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orakulmio 5">
            <a:extLst>
              <a:ext uri="{FF2B5EF4-FFF2-40B4-BE49-F238E27FC236}">
                <a16:creationId xmlns:a16="http://schemas.microsoft.com/office/drawing/2014/main" id="{22665E0D-75C2-E94B-8135-F621B99D0778}"/>
              </a:ext>
            </a:extLst>
          </p:cNvPr>
          <p:cNvSpPr>
            <a:spLocks noChangeAspect="1"/>
          </p:cNvSpPr>
          <p:nvPr/>
        </p:nvSpPr>
        <p:spPr>
          <a:xfrm>
            <a:off x="6061101" y="0"/>
            <a:ext cx="61309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pic>
        <p:nvPicPr>
          <p:cNvPr id="19" name="Patterni">
            <a:extLst>
              <a:ext uri="{FF2B5EF4-FFF2-40B4-BE49-F238E27FC236}">
                <a16:creationId xmlns:a16="http://schemas.microsoft.com/office/drawing/2014/main" id="{4285F6AA-0C7B-D54B-90F5-402BAEDC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00" y="0"/>
            <a:ext cx="1619760" cy="6858000"/>
          </a:xfrm>
          <a:prstGeom prst="rect">
            <a:avLst/>
          </a:prstGeom>
        </p:spPr>
      </p:pic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1" y="0"/>
            <a:ext cx="6071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90812" indent="-190812" algn="ctr">
              <a:lnSpc>
                <a:spcPct val="120000"/>
              </a:lnSpc>
            </a:pPr>
            <a:endParaRPr lang="fi-FI" sz="1801" b="0" i="0" baseline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8.1.2020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51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5_vaihdettava_ku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uvan paikkamerkki 11">
            <a:extLst>
              <a:ext uri="{FF2B5EF4-FFF2-40B4-BE49-F238E27FC236}">
                <a16:creationId xmlns:a16="http://schemas.microsoft.com/office/drawing/2014/main" id="{BED1C699-EA44-A547-A232-13BF6082DD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61101" y="0"/>
            <a:ext cx="6130900" cy="6858000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lisää kuva napsauttamalla kuvaketta</a:t>
            </a:r>
          </a:p>
        </p:txBody>
      </p:sp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8.1.2020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67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Otsikkod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>
            <a:extLst>
              <a:ext uri="{FF2B5EF4-FFF2-40B4-BE49-F238E27FC236}">
                <a16:creationId xmlns:a16="http://schemas.microsoft.com/office/drawing/2014/main" id="{FE003F51-9AB6-AF46-B948-FB978D2E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0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9" y="1122363"/>
            <a:ext cx="9144001" cy="2387600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99" y="3602038"/>
            <a:ext cx="9144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34479A5-813A-B147-97FE-04FC148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8001" y="6120002"/>
            <a:ext cx="720000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D801770B-2EFC-E545-B7D5-9073FE6F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1" y="6120000"/>
            <a:ext cx="23290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36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Otsikko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>
            <a:extLst>
              <a:ext uri="{FF2B5EF4-FFF2-40B4-BE49-F238E27FC236}">
                <a16:creationId xmlns:a16="http://schemas.microsoft.com/office/drawing/2014/main" id="{FE003F51-9AB6-AF46-B948-FB978D2E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0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9" y="1122363"/>
            <a:ext cx="9144001" cy="2387600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99" y="3602038"/>
            <a:ext cx="9144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34479A5-813A-B147-97FE-04FC148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8001" y="6120002"/>
            <a:ext cx="720000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D801770B-2EFC-E545-B7D5-9073FE6F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1" y="6120000"/>
            <a:ext cx="23290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58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Otsikkodi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>
            <a:extLst>
              <a:ext uri="{FF2B5EF4-FFF2-40B4-BE49-F238E27FC236}">
                <a16:creationId xmlns:a16="http://schemas.microsoft.com/office/drawing/2014/main" id="{FE003F51-9AB6-AF46-B948-FB978D2E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0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9" y="1122363"/>
            <a:ext cx="9144001" cy="2387600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99" y="3602038"/>
            <a:ext cx="9144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34479A5-813A-B147-97FE-04FC148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8001" y="6120002"/>
            <a:ext cx="720000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D801770B-2EFC-E545-B7D5-9073FE6F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1" y="6120000"/>
            <a:ext cx="23290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24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Otsikkodi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>
            <a:extLst>
              <a:ext uri="{FF2B5EF4-FFF2-40B4-BE49-F238E27FC236}">
                <a16:creationId xmlns:a16="http://schemas.microsoft.com/office/drawing/2014/main" id="{FE003F51-9AB6-AF46-B948-FB978D2E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0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9" y="1122363"/>
            <a:ext cx="9144001" cy="2387600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99" y="3602038"/>
            <a:ext cx="9144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34479A5-813A-B147-97FE-04FC148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8001" y="6120002"/>
            <a:ext cx="720000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D801770B-2EFC-E545-B7D5-9073FE6F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1" y="6120000"/>
            <a:ext cx="23290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55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0_Otsikkodi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>
            <a:extLst>
              <a:ext uri="{FF2B5EF4-FFF2-40B4-BE49-F238E27FC236}">
                <a16:creationId xmlns:a16="http://schemas.microsoft.com/office/drawing/2014/main" id="{FE003F51-9AB6-AF46-B948-FB978D2E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0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9" y="1122363"/>
            <a:ext cx="9144001" cy="2387600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99" y="3602038"/>
            <a:ext cx="9144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34479A5-813A-B147-97FE-04FC148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8001" y="6120002"/>
            <a:ext cx="720000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D801770B-2EFC-E545-B7D5-9073FE6F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1" y="6120000"/>
            <a:ext cx="23290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27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uva 9">
            <a:extLst>
              <a:ext uri="{FF2B5EF4-FFF2-40B4-BE49-F238E27FC236}">
                <a16:creationId xmlns:a16="http://schemas.microsoft.com/office/drawing/2014/main" id="{2153FE5C-2915-9542-B7E7-637DD7D0C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0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9" y="1122363"/>
            <a:ext cx="9144001" cy="2387600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99" y="3602038"/>
            <a:ext cx="9144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34479A5-813A-B147-97FE-04FC148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8001" y="6120002"/>
            <a:ext cx="720000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6418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34D06DFD-532A-724A-8E44-B62EC9AE2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0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4236BEAF-5685-5947-B6FB-B5AD74F82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99" y="365127"/>
            <a:ext cx="9720001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6A49E86-C16A-E245-936A-BF86C0364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99" y="1825625"/>
            <a:ext cx="9720001" cy="4104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66BD2314-7F0D-5444-B8A7-638BD9DB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0000" y="6120002"/>
            <a:ext cx="720000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42510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236BEAF-5685-5947-B6FB-B5AD74F82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99" y="365127"/>
            <a:ext cx="11160001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6A49E86-C16A-E245-936A-BF86C0364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99" y="1825625"/>
            <a:ext cx="11160001" cy="4104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66BD2314-7F0D-5444-B8A7-638BD9DB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2001" y="6173477"/>
            <a:ext cx="813598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04096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64311BB-BEF8-794C-BA05-DBD01601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51608F8-F562-D84A-9D25-FFC439164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999" y="1825625"/>
            <a:ext cx="5400001" cy="4104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5997162A-713B-5043-BC9D-6CA883411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3999" y="1825625"/>
            <a:ext cx="5400001" cy="4104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410DF3E1-1A62-184C-9A83-F948EE63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2075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ihdettava_kuva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Kuvan paikkamerkki 11">
            <a:extLst>
              <a:ext uri="{FF2B5EF4-FFF2-40B4-BE49-F238E27FC236}">
                <a16:creationId xmlns:a16="http://schemas.microsoft.com/office/drawing/2014/main" id="{EB32F1B1-92CC-6E47-8A18-FBD60440FA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61101" y="0"/>
            <a:ext cx="6130900" cy="6858000"/>
          </a:xfrm>
          <a:pattFill prst="pct9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8.1.2020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7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023BF53-1DC5-094C-A3D3-8B787ABE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F80D270C-7447-9B43-BF0E-891DF8276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18920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061A0D-CC9F-6240-AA6D-3AC8E9EE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99" y="504000"/>
            <a:ext cx="43200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172E7B9-5049-1A4C-B842-9BC585C29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0000" y="503999"/>
            <a:ext cx="6480000" cy="5364000"/>
          </a:xfrm>
        </p:spPr>
        <p:txBody>
          <a:bodyPr/>
          <a:lstStyle>
            <a:lvl1pPr>
              <a:lnSpc>
                <a:spcPct val="120000"/>
              </a:lnSpc>
              <a:defRPr sz="3200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077EB74-AFAB-AB41-B32F-E1F631B1F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999" y="2160000"/>
            <a:ext cx="4320000" cy="3744000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/>
            </a:lvl1pPr>
            <a:lvl2pPr marL="457227" indent="0">
              <a:buNone/>
              <a:defRPr sz="1400"/>
            </a:lvl2pPr>
            <a:lvl3pPr marL="914454" indent="0">
              <a:buNone/>
              <a:defRPr sz="1200"/>
            </a:lvl3pPr>
            <a:lvl4pPr marL="1371681" indent="0">
              <a:buNone/>
              <a:defRPr sz="1000"/>
            </a:lvl4pPr>
            <a:lvl5pPr marL="1828909" indent="0">
              <a:buNone/>
              <a:defRPr sz="1000"/>
            </a:lvl5pPr>
            <a:lvl6pPr marL="2286135" indent="0">
              <a:buNone/>
              <a:defRPr sz="1000"/>
            </a:lvl6pPr>
            <a:lvl7pPr marL="2743362" indent="0">
              <a:buNone/>
              <a:defRPr sz="1000"/>
            </a:lvl7pPr>
            <a:lvl8pPr marL="3200590" indent="0">
              <a:buNone/>
              <a:defRPr sz="1000"/>
            </a:lvl8pPr>
            <a:lvl9pPr marL="365781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F0A5BDFD-AD3C-3448-8009-09A5D52B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7E5AECE8-D1FD-8C44-A48B-499F0CABA5A8}"/>
              </a:ext>
            </a:extLst>
          </p:cNvPr>
          <p:cNvSpPr/>
          <p:nvPr userDrawn="1"/>
        </p:nvSpPr>
        <p:spPr>
          <a:xfrm>
            <a:off x="183453" y="6538602"/>
            <a:ext cx="3037481" cy="3094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 anchor="ctr"/>
          <a:lstStyle/>
          <a:p>
            <a:pPr algn="ctr">
              <a:lnSpc>
                <a:spcPct val="100000"/>
              </a:lnSpc>
            </a:pPr>
            <a:r>
              <a:rPr lang="en-US" sz="739" spc="-1" dirty="0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not otherwise stated, all images by author, </a:t>
            </a:r>
            <a:r>
              <a:rPr lang="en-US" sz="739" spc="-1" dirty="0" err="1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licence</a:t>
            </a:r>
            <a:r>
              <a:rPr lang="en-US" sz="739" spc="-1" dirty="0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CC4BY</a:t>
            </a:r>
            <a:endParaRPr lang="en-US" sz="739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5569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1FA6FC8-3666-5946-9C18-E5D459CE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50400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C0B233B5-4633-2D41-89B1-24D075B6A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4000" y="2160000"/>
            <a:ext cx="5040000" cy="3744000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/>
            </a:lvl1pPr>
            <a:lvl2pPr marL="457227" indent="0">
              <a:buNone/>
              <a:defRPr sz="1400"/>
            </a:lvl2pPr>
            <a:lvl3pPr marL="914454" indent="0">
              <a:buNone/>
              <a:defRPr sz="1200"/>
            </a:lvl3pPr>
            <a:lvl4pPr marL="1371681" indent="0">
              <a:buNone/>
              <a:defRPr sz="1000"/>
            </a:lvl4pPr>
            <a:lvl5pPr marL="1828909" indent="0">
              <a:buNone/>
              <a:defRPr sz="1000"/>
            </a:lvl5pPr>
            <a:lvl6pPr marL="2286135" indent="0">
              <a:buNone/>
              <a:defRPr sz="1000"/>
            </a:lvl6pPr>
            <a:lvl7pPr marL="2743362" indent="0">
              <a:buNone/>
              <a:defRPr sz="1000"/>
            </a:lvl7pPr>
            <a:lvl8pPr marL="3200590" indent="0">
              <a:buNone/>
              <a:defRPr sz="1000"/>
            </a:lvl8pPr>
            <a:lvl9pPr marL="365781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329A05BC-2CAA-1342-BE66-F55EF95EB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Kuvan paikkamerkki 5">
            <a:extLst>
              <a:ext uri="{FF2B5EF4-FFF2-40B4-BE49-F238E27FC236}">
                <a16:creationId xmlns:a16="http://schemas.microsoft.com/office/drawing/2014/main" id="{92604AAA-D3E4-1A42-8F46-C8D92773FF7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66532" y="-15764"/>
            <a:ext cx="6125469" cy="687376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1A5DFCAF-43F0-B74C-A1FC-4F547AEFCD75}"/>
              </a:ext>
            </a:extLst>
          </p:cNvPr>
          <p:cNvSpPr/>
          <p:nvPr userDrawn="1"/>
        </p:nvSpPr>
        <p:spPr>
          <a:xfrm>
            <a:off x="208853" y="6548534"/>
            <a:ext cx="3037481" cy="3094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 anchor="ctr"/>
          <a:lstStyle/>
          <a:p>
            <a:pPr algn="ctr">
              <a:lnSpc>
                <a:spcPct val="100000"/>
              </a:lnSpc>
            </a:pPr>
            <a:r>
              <a:rPr lang="en-US" sz="739" spc="-1" dirty="0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not otherwise stated, all images by author, </a:t>
            </a:r>
            <a:r>
              <a:rPr lang="en-US" sz="739" spc="-1" dirty="0" err="1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licence</a:t>
            </a:r>
            <a:r>
              <a:rPr lang="en-US" sz="739" spc="-1" dirty="0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CC4BY</a:t>
            </a:r>
            <a:endParaRPr lang="en-US" sz="739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90367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634A7459-EE84-C84F-9EF9-30D0313B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  <p:sp>
        <p:nvSpPr>
          <p:cNvPr id="3" name="CustomShape 6">
            <a:extLst>
              <a:ext uri="{FF2B5EF4-FFF2-40B4-BE49-F238E27FC236}">
                <a16:creationId xmlns:a16="http://schemas.microsoft.com/office/drawing/2014/main" id="{7C6BF26E-382D-9941-8481-F075D748FC37}"/>
              </a:ext>
            </a:extLst>
          </p:cNvPr>
          <p:cNvSpPr/>
          <p:nvPr userDrawn="1"/>
        </p:nvSpPr>
        <p:spPr>
          <a:xfrm>
            <a:off x="183453" y="6548534"/>
            <a:ext cx="3037481" cy="3094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 anchor="ctr"/>
          <a:lstStyle/>
          <a:p>
            <a:pPr algn="ctr">
              <a:lnSpc>
                <a:spcPct val="100000"/>
              </a:lnSpc>
            </a:pPr>
            <a:r>
              <a:rPr lang="en-US" sz="739" spc="-1" dirty="0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not otherwise stated, all images by author, </a:t>
            </a:r>
            <a:r>
              <a:rPr lang="en-US" sz="739" spc="-1" dirty="0" err="1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licence</a:t>
            </a:r>
            <a:r>
              <a:rPr lang="en-US" sz="739" spc="-1" dirty="0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CC4BY</a:t>
            </a:r>
            <a:endParaRPr lang="en-US" sz="739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41728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yhjä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634A7459-EE84-C84F-9EF9-30D0313B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708471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61106F8-7F59-B944-BE59-3A9789618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B363DEF3-0DD5-BA47-B13F-1D549CD38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DE4D2F1-7DEA-E04E-A5BF-9E5E1487D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106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Pystysuora otsikko ja teks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3D2A9FCC-51C5-364F-A93C-FCC1FEA7B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129DAA0-C274-F34D-8C89-9F49B0065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8000" y="365125"/>
            <a:ext cx="7560001" cy="5811838"/>
          </a:xfrm>
        </p:spPr>
        <p:txBody>
          <a:bodyPr vert="eaVert"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D1879EF-E033-354B-A6C7-998939C8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211708" y="5587333"/>
            <a:ext cx="814137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FF4C94E2-FCB5-FB43-A6E1-0F87AD1D6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12306" y="1296001"/>
            <a:ext cx="23290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508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akan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pic>
        <p:nvPicPr>
          <p:cNvPr id="19" name="Patterni">
            <a:extLst>
              <a:ext uri="{FF2B5EF4-FFF2-40B4-BE49-F238E27FC236}">
                <a16:creationId xmlns:a16="http://schemas.microsoft.com/office/drawing/2014/main" id="{4285F6AA-0C7B-D54B-90F5-402BAEDC1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-15764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9" y="1800000"/>
            <a:ext cx="9144001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9144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E539FCD5-1A0A-4960-9B19-0D8D20650D93}" type="datetime1">
              <a:rPr lang="fi-FI" smtClean="0"/>
              <a:pPr/>
              <a:t>8.1.2020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8038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626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ogo, kiekura, tekst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91279" y="702249"/>
            <a:ext cx="9292116" cy="1325563"/>
          </a:xfrm>
        </p:spPr>
        <p:txBody>
          <a:bodyPr/>
          <a:lstStyle>
            <a:lvl1pPr>
              <a:defRPr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91277" y="2046861"/>
            <a:ext cx="10590290" cy="4242814"/>
          </a:xfrm>
        </p:spPr>
        <p:txBody>
          <a:bodyPr/>
          <a:lstStyle>
            <a:lvl1pPr>
              <a:buClr>
                <a:schemeClr val="bg1">
                  <a:lumMod val="65000"/>
                </a:schemeClr>
              </a:buClr>
              <a:defRPr/>
            </a:lvl1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779548" y="6356353"/>
            <a:ext cx="2743200" cy="365125"/>
          </a:xfrm>
        </p:spPr>
        <p:txBody>
          <a:bodyPr/>
          <a:lstStyle>
            <a:lvl1pPr>
              <a:defRPr sz="1050"/>
            </a:lvl1pPr>
          </a:lstStyle>
          <a:p>
            <a:fld id="{CF6B407D-F30C-3A48-8205-B2F2FAA1F6B3}" type="datetime1">
              <a:rPr lang="fi-FI" smtClean="0"/>
              <a:t>8.1.2020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353"/>
            <a:ext cx="2743200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5" y="204445"/>
            <a:ext cx="408273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5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orakulmio 8">
            <a:extLst>
              <a:ext uri="{FF2B5EF4-FFF2-40B4-BE49-F238E27FC236}">
                <a16:creationId xmlns:a16="http://schemas.microsoft.com/office/drawing/2014/main" id="{4FDA7807-8F90-6043-B36B-C98BEB406A1A}"/>
              </a:ext>
            </a:extLst>
          </p:cNvPr>
          <p:cNvSpPr/>
          <p:nvPr/>
        </p:nvSpPr>
        <p:spPr>
          <a:xfrm>
            <a:off x="6061101" y="0"/>
            <a:ext cx="6130900" cy="6858000"/>
          </a:xfrm>
          <a:prstGeom prst="rect">
            <a:avLst/>
          </a:prstGeom>
          <a:blipFill dpi="0" rotWithShape="1">
            <a:blip r:embed="rId2"/>
            <a:srcRect/>
            <a:tile tx="6350" ty="0" sx="45000" sy="45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pic>
        <p:nvPicPr>
          <p:cNvPr id="19" name="Patterni">
            <a:extLst>
              <a:ext uri="{FF2B5EF4-FFF2-40B4-BE49-F238E27FC236}">
                <a16:creationId xmlns:a16="http://schemas.microsoft.com/office/drawing/2014/main" id="{4285F6AA-0C7B-D54B-90F5-402BAEDC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00" y="0"/>
            <a:ext cx="1619760" cy="6858000"/>
          </a:xfrm>
          <a:prstGeom prst="rect">
            <a:avLst/>
          </a:prstGeom>
        </p:spPr>
      </p:pic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8.1.2020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8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2_vaihdettava_kuv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uvan paikkamerkki 11">
            <a:extLst>
              <a:ext uri="{FF2B5EF4-FFF2-40B4-BE49-F238E27FC236}">
                <a16:creationId xmlns:a16="http://schemas.microsoft.com/office/drawing/2014/main" id="{B95B4754-AD77-014E-894F-8E16B5B0D8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61101" y="0"/>
            <a:ext cx="6130900" cy="6858000"/>
          </a:xfrm>
          <a:pattFill prst="pct90">
            <a:fgClr>
              <a:schemeClr val="accent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8.1.2020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7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orakulmio 8">
            <a:extLst>
              <a:ext uri="{FF2B5EF4-FFF2-40B4-BE49-F238E27FC236}">
                <a16:creationId xmlns:a16="http://schemas.microsoft.com/office/drawing/2014/main" id="{0CA76E93-B1FC-EC47-9F63-8E678F6D8698}"/>
              </a:ext>
            </a:extLst>
          </p:cNvPr>
          <p:cNvSpPr/>
          <p:nvPr/>
        </p:nvSpPr>
        <p:spPr>
          <a:xfrm>
            <a:off x="6061101" y="0"/>
            <a:ext cx="61309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pic>
        <p:nvPicPr>
          <p:cNvPr id="19" name="Patterni">
            <a:extLst>
              <a:ext uri="{FF2B5EF4-FFF2-40B4-BE49-F238E27FC236}">
                <a16:creationId xmlns:a16="http://schemas.microsoft.com/office/drawing/2014/main" id="{4285F6AA-0C7B-D54B-90F5-402BAEDC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00" y="0"/>
            <a:ext cx="1619760" cy="6858000"/>
          </a:xfrm>
          <a:prstGeom prst="rect">
            <a:avLst/>
          </a:prstGeom>
        </p:spPr>
      </p:pic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8.1.2020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21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3_vaihdettava_kuv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uvan paikkamerkki 11">
            <a:extLst>
              <a:ext uri="{FF2B5EF4-FFF2-40B4-BE49-F238E27FC236}">
                <a16:creationId xmlns:a16="http://schemas.microsoft.com/office/drawing/2014/main" id="{C53A3FB5-B917-1B47-BCB6-C18A4F0FC1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61101" y="0"/>
            <a:ext cx="6130900" cy="6858000"/>
          </a:xfrm>
          <a:pattFill prst="pct90">
            <a:fgClr>
              <a:schemeClr val="accent3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8.1.2020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5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orakulmio 8">
            <a:extLst>
              <a:ext uri="{FF2B5EF4-FFF2-40B4-BE49-F238E27FC236}">
                <a16:creationId xmlns:a16="http://schemas.microsoft.com/office/drawing/2014/main" id="{8C08878E-F531-6E49-8D14-C6A0A78E8FA1}"/>
              </a:ext>
            </a:extLst>
          </p:cNvPr>
          <p:cNvSpPr/>
          <p:nvPr/>
        </p:nvSpPr>
        <p:spPr>
          <a:xfrm>
            <a:off x="6061101" y="0"/>
            <a:ext cx="6130900" cy="6858000"/>
          </a:xfrm>
          <a:prstGeom prst="rect">
            <a:avLst/>
          </a:prstGeom>
          <a:blipFill dpi="0" rotWithShape="1">
            <a:blip r:embed="rId2"/>
            <a:srcRect/>
            <a:tile tx="6350" ty="-19050" sx="45000" sy="45000" flip="none" algn="b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pic>
        <p:nvPicPr>
          <p:cNvPr id="19" name="Patterni">
            <a:extLst>
              <a:ext uri="{FF2B5EF4-FFF2-40B4-BE49-F238E27FC236}">
                <a16:creationId xmlns:a16="http://schemas.microsoft.com/office/drawing/2014/main" id="{4285F6AA-0C7B-D54B-90F5-402BAEDC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00" y="0"/>
            <a:ext cx="1619760" cy="6858000"/>
          </a:xfrm>
          <a:prstGeom prst="rect">
            <a:avLst/>
          </a:prstGeom>
        </p:spPr>
      </p:pic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8.1.2020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05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4_vaihdettava_kuv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uvan paikkamerkki 11">
            <a:extLst>
              <a:ext uri="{FF2B5EF4-FFF2-40B4-BE49-F238E27FC236}">
                <a16:creationId xmlns:a16="http://schemas.microsoft.com/office/drawing/2014/main" id="{16BD1366-5B4D-0A44-817E-EAB6F9A7E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61101" y="0"/>
            <a:ext cx="6130900" cy="6858000"/>
          </a:xfrm>
          <a:pattFill prst="pct90">
            <a:fgClr>
              <a:schemeClr val="accent4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8.1.2020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7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orakulmio 10">
            <a:extLst>
              <a:ext uri="{FF2B5EF4-FFF2-40B4-BE49-F238E27FC236}">
                <a16:creationId xmlns:a16="http://schemas.microsoft.com/office/drawing/2014/main" id="{40F591B0-4E4C-194E-8404-6E35A9F466AA}"/>
              </a:ext>
            </a:extLst>
          </p:cNvPr>
          <p:cNvSpPr/>
          <p:nvPr/>
        </p:nvSpPr>
        <p:spPr>
          <a:xfrm>
            <a:off x="6061101" y="0"/>
            <a:ext cx="6130900" cy="6858000"/>
          </a:xfrm>
          <a:prstGeom prst="rect">
            <a:avLst/>
          </a:prstGeom>
          <a:blipFill dpi="0" rotWithShape="1">
            <a:blip r:embed="rId2"/>
            <a:srcRect/>
            <a:tile tx="6350" ty="-19050" sx="55000" sy="55000" flip="none" algn="b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pic>
        <p:nvPicPr>
          <p:cNvPr id="19" name="Patterni">
            <a:extLst>
              <a:ext uri="{FF2B5EF4-FFF2-40B4-BE49-F238E27FC236}">
                <a16:creationId xmlns:a16="http://schemas.microsoft.com/office/drawing/2014/main" id="{4285F6AA-0C7B-D54B-90F5-402BAEDC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00" y="0"/>
            <a:ext cx="1619760" cy="6858000"/>
          </a:xfrm>
          <a:prstGeom prst="rect">
            <a:avLst/>
          </a:prstGeom>
        </p:spPr>
      </p:pic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8.1.2020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9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90B6F790-057D-784A-9CB2-979D89E51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99" y="365127"/>
            <a:ext cx="111600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4FCD46ED-2A86-484D-B7D1-49D101183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999" y="1825625"/>
            <a:ext cx="11160001" cy="410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i-FI" dirty="0"/>
              <a:t>Muokkaa tekstin perustyylejä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D5F1E16D-A262-DF4D-A3E1-C8A4054B2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2000" y="6173477"/>
            <a:ext cx="81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13BE8AB2-9B50-D544-A2BB-62673476E5E9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5127E30D-647A-BE42-8CD4-1C75FA6664E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32000" y="6120000"/>
            <a:ext cx="23290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</p:sldLayoutIdLst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1" b="0" i="0" kern="1200">
          <a:solidFill>
            <a:schemeClr val="tx2"/>
          </a:solidFill>
          <a:latin typeface="Avenir Medium" panose="02000503020000020003" pitchFamily="2" charset="0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1" b="0" i="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41" indent="-228613" algn="l" defTabSz="914454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68" indent="-228613" algn="l" defTabSz="914454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1" b="0" i="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522" indent="-228613" algn="l" defTabSz="914454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1" b="0" i="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74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6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3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43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9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5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2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90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6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hyperlink" Target="https://commons.wikimedia.org/wiki/File:Long_Short_Term_Memory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commons.wikimedia.org/wiki/File:Random_forest_diagram_complete.png" TargetMode="Externa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hyperlink" Target="https://commons.wikimedia.org/wiki/User:Nicoguaro" TargetMode="Externa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commons.wikimedia.org/wiki/File:Long_Short_Term_Memory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commons.wikimedia.org/wiki/File:Random_forest_diagram_complet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18E983-2858-9A46-9F94-938118E21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431865"/>
            <a:ext cx="5220000" cy="2387600"/>
          </a:xfrm>
        </p:spPr>
        <p:txBody>
          <a:bodyPr>
            <a:normAutofit/>
          </a:bodyPr>
          <a:lstStyle/>
          <a:p>
            <a:r>
              <a:rPr lang="fi-FI" dirty="0" err="1"/>
              <a:t>Predicting</a:t>
            </a:r>
            <a:r>
              <a:rPr lang="fi-FI" dirty="0"/>
              <a:t> </a:t>
            </a:r>
            <a:r>
              <a:rPr lang="fi-FI" dirty="0" err="1"/>
              <a:t>Weather</a:t>
            </a:r>
            <a:r>
              <a:rPr lang="fi-FI" dirty="0"/>
              <a:t> </a:t>
            </a:r>
            <a:r>
              <a:rPr lang="fi-FI" dirty="0" err="1"/>
              <a:t>Inflicted</a:t>
            </a:r>
            <a:r>
              <a:rPr lang="fi-FI" dirty="0"/>
              <a:t> Train </a:t>
            </a:r>
            <a:r>
              <a:rPr lang="fi-FI" dirty="0" err="1"/>
              <a:t>Delays</a:t>
            </a:r>
            <a:endParaRPr lang="fi-FI" dirty="0"/>
          </a:p>
        </p:txBody>
      </p:sp>
      <p:sp>
        <p:nvSpPr>
          <p:cNvPr id="82" name="CustomShape 1"/>
          <p:cNvSpPr/>
          <p:nvPr/>
        </p:nvSpPr>
        <p:spPr>
          <a:xfrm>
            <a:off x="804257" y="1662206"/>
            <a:ext cx="10626923" cy="1723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Placeholder 9" descr="A black and white photo of a train&#10;&#10;Description automatically generated">
            <a:extLst>
              <a:ext uri="{FF2B5EF4-FFF2-40B4-BE49-F238E27FC236}">
                <a16:creationId xmlns:a16="http://schemas.microsoft.com/office/drawing/2014/main" id="{3D962D1D-07CF-E643-9751-E3FE76CAB63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9401" r="38400" b="9401"/>
          <a:stretch/>
        </p:blipFill>
        <p:spPr>
          <a:xfrm>
            <a:off x="6061100" y="0"/>
            <a:ext cx="6130900" cy="6858000"/>
          </a:xfr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8574D1F4-765D-1240-BBE8-4EC305E06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01" y="4367913"/>
            <a:ext cx="5220000" cy="1655762"/>
          </a:xfrm>
        </p:spPr>
        <p:txBody>
          <a:bodyPr>
            <a:normAutofit lnSpcReduction="10000"/>
          </a:bodyPr>
          <a:lstStyle/>
          <a:p>
            <a:r>
              <a:rPr lang="en" dirty="0"/>
              <a:t>Finnish Meteorological Institute</a:t>
            </a:r>
            <a:br>
              <a:rPr lang="en" dirty="0"/>
            </a:br>
            <a:endParaRPr lang="en" dirty="0"/>
          </a:p>
          <a:p>
            <a:r>
              <a:rPr lang="en" dirty="0"/>
              <a:t>Roope Tervo</a:t>
            </a:r>
          </a:p>
          <a:p>
            <a:r>
              <a:rPr lang="en" dirty="0"/>
              <a:t>Laila Daniel</a:t>
            </a:r>
            <a:endParaRPr lang="fi-FI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F9E273-7678-1E48-82C3-737DB3121781}"/>
              </a:ext>
            </a:extLst>
          </p:cNvPr>
          <p:cNvSpPr txBox="1"/>
          <p:nvPr/>
        </p:nvSpPr>
        <p:spPr>
          <a:xfrm>
            <a:off x="6096000" y="6538169"/>
            <a:ext cx="4636206" cy="319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739" dirty="0"/>
              <a:t>Photo by </a:t>
            </a:r>
            <a:r>
              <a:rPr lang="en" sz="739" dirty="0" err="1"/>
              <a:t>Kalevi</a:t>
            </a:r>
            <a:r>
              <a:rPr lang="en" sz="739" dirty="0"/>
              <a:t> </a:t>
            </a:r>
            <a:r>
              <a:rPr lang="en" sz="739" dirty="0" err="1"/>
              <a:t>Lehtonen</a:t>
            </a:r>
            <a:r>
              <a:rPr lang="en" sz="739" dirty="0"/>
              <a:t> 1955. Not published until Commons in 2014. </a:t>
            </a:r>
            <a:br>
              <a:rPr lang="en" sz="739" dirty="0"/>
            </a:br>
            <a:r>
              <a:rPr lang="fi-FI" sz="739" dirty="0" err="1"/>
              <a:t>https</a:t>
            </a:r>
            <a:r>
              <a:rPr lang="fi-FI" sz="739" dirty="0"/>
              <a:t>://</a:t>
            </a:r>
            <a:r>
              <a:rPr lang="fi-FI" sz="739" dirty="0" err="1"/>
              <a:t>fi.wikipedia.org</a:t>
            </a:r>
            <a:r>
              <a:rPr lang="fi-FI" sz="739" dirty="0"/>
              <a:t>/wiki/Tiedosto:Finnish_class_Dm4_locomotive_number_1607_in_the_year_1955.jpg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3095FF-1FF5-BE4F-B6E6-67879D30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3"/>
                </a:solidFill>
                <a:latin typeface="Avenir Roman" panose="02000503020000020003" pitchFamily="2" charset="0"/>
              </a:rPr>
              <a:t>Three selected months picked out for testing performance</a:t>
            </a:r>
            <a:endParaRPr lang="en-US" sz="1400" dirty="0">
              <a:solidFill>
                <a:schemeClr val="accent3"/>
              </a:solidFill>
              <a:latin typeface="Avenir Roman" panose="02000503020000020003" pitchFamily="2" charset="0"/>
              <a:ea typeface="Avenir Black" charset="0"/>
              <a:cs typeface="Avenir Blac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0495" y="4448179"/>
            <a:ext cx="11160001" cy="995359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3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Rest of the dataset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splitted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randomly to train and validation dataset with ratio 70/30 %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7C0D72-B6E3-BD4C-BEB6-087C0DEE6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693" y="1974642"/>
            <a:ext cx="3878249" cy="188578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84ED81B-E9CD-ED47-9DAC-1972A74F60B9}"/>
              </a:ext>
            </a:extLst>
          </p:cNvPr>
          <p:cNvGrpSpPr/>
          <p:nvPr/>
        </p:nvGrpSpPr>
        <p:grpSpPr>
          <a:xfrm>
            <a:off x="8246512" y="1891897"/>
            <a:ext cx="3943988" cy="1922869"/>
            <a:chOff x="528000" y="1555721"/>
            <a:chExt cx="3943988" cy="19228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52E8DB-4E75-9A48-82D9-9233CE616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000" y="1555721"/>
              <a:ext cx="3943988" cy="192286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93BC6D-A274-4E47-9BD9-C641BF12F41F}"/>
                </a:ext>
              </a:extLst>
            </p:cNvPr>
            <p:cNvSpPr txBox="1"/>
            <p:nvPr/>
          </p:nvSpPr>
          <p:spPr>
            <a:xfrm>
              <a:off x="3669955" y="1596476"/>
              <a:ext cx="7596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200" dirty="0">
                  <a:solidFill>
                    <a:schemeClr val="bg2">
                      <a:lumMod val="50000"/>
                    </a:schemeClr>
                  </a:solidFill>
                </a:rPr>
                <a:t>02/2017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17D86AC-3E87-D44B-B224-B4F11B83B2B8}"/>
              </a:ext>
            </a:extLst>
          </p:cNvPr>
          <p:cNvSpPr txBox="1"/>
          <p:nvPr/>
        </p:nvSpPr>
        <p:spPr>
          <a:xfrm>
            <a:off x="7505773" y="1982242"/>
            <a:ext cx="75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chemeClr val="bg2">
                    <a:lumMod val="50000"/>
                  </a:schemeClr>
                </a:solidFill>
              </a:rPr>
              <a:t>06/2016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0ACE08-C97E-C947-954A-E3B5508B1F62}"/>
              </a:ext>
            </a:extLst>
          </p:cNvPr>
          <p:cNvGrpSpPr/>
          <p:nvPr/>
        </p:nvGrpSpPr>
        <p:grpSpPr>
          <a:xfrm>
            <a:off x="545195" y="1996353"/>
            <a:ext cx="3799067" cy="1864076"/>
            <a:chOff x="8307806" y="1594902"/>
            <a:chExt cx="3799067" cy="18640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0B6214-B36D-554E-AE92-7382A19CB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7806" y="1594902"/>
              <a:ext cx="3799067" cy="186407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8128A6-8F4D-C342-928C-77929AEA2D3E}"/>
                </a:ext>
              </a:extLst>
            </p:cNvPr>
            <p:cNvSpPr txBox="1"/>
            <p:nvPr/>
          </p:nvSpPr>
          <p:spPr>
            <a:xfrm>
              <a:off x="11355544" y="1596476"/>
              <a:ext cx="7468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200" dirty="0">
                  <a:solidFill>
                    <a:schemeClr val="bg2">
                      <a:lumMod val="50000"/>
                    </a:schemeClr>
                  </a:solidFill>
                </a:rPr>
                <a:t>02/2011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7703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585B072-220D-2B40-9811-C8836F42E4EA}"/>
              </a:ext>
            </a:extLst>
          </p:cNvPr>
          <p:cNvGrpSpPr/>
          <p:nvPr/>
        </p:nvGrpSpPr>
        <p:grpSpPr>
          <a:xfrm>
            <a:off x="3797541" y="2920366"/>
            <a:ext cx="3222930" cy="2072158"/>
            <a:chOff x="3721282" y="2297022"/>
            <a:chExt cx="3222930" cy="2072158"/>
          </a:xfrm>
        </p:grpSpPr>
        <p:pic>
          <p:nvPicPr>
            <p:cNvPr id="194" name="Picture 10"/>
            <p:cNvPicPr/>
            <p:nvPr/>
          </p:nvPicPr>
          <p:blipFill>
            <a:blip r:embed="rId3"/>
            <a:srcRect t="12376" b="7354"/>
            <a:stretch/>
          </p:blipFill>
          <p:spPr>
            <a:xfrm>
              <a:off x="3721282" y="2297022"/>
              <a:ext cx="3222930" cy="1939738"/>
            </a:xfrm>
            <a:prstGeom prst="rect">
              <a:avLst/>
            </a:prstGeom>
            <a:ln>
              <a:noFill/>
            </a:ln>
          </p:spPr>
        </p:pic>
        <p:sp>
          <p:nvSpPr>
            <p:cNvPr id="195" name="CustomShape 6"/>
            <p:cNvSpPr/>
            <p:nvPr/>
          </p:nvSpPr>
          <p:spPr>
            <a:xfrm>
              <a:off x="3792274" y="4146169"/>
              <a:ext cx="2117493" cy="2230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10840" tIns="55420" rIns="110840" bIns="55420"/>
            <a:lstStyle/>
            <a:p>
              <a:pPr>
                <a:lnSpc>
                  <a:spcPct val="100000"/>
                </a:lnSpc>
              </a:pPr>
              <a:r>
                <a:rPr lang="en-US" sz="739" spc="-1" dirty="0">
                  <a:solidFill>
                    <a:srgbClr val="494949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Image: </a:t>
              </a:r>
              <a:r>
                <a:rPr lang="en-US" sz="739" u="sng" spc="-1" dirty="0">
                  <a:solidFill>
                    <a:srgbClr val="0000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  <a:hlinkClick r:id="rId4"/>
                </a:rPr>
                <a:t>Venkata Jagannath</a:t>
              </a:r>
              <a:r>
                <a:rPr lang="en-US" sz="739" spc="-1" dirty="0">
                  <a:solidFill>
                    <a:srgbClr val="494949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. License: CC4-BY</a:t>
              </a:r>
              <a:endParaRPr lang="en-US" sz="221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256C587-071C-5344-B3B6-8E43CF651C9A}"/>
              </a:ext>
            </a:extLst>
          </p:cNvPr>
          <p:cNvGrpSpPr/>
          <p:nvPr/>
        </p:nvGrpSpPr>
        <p:grpSpPr>
          <a:xfrm>
            <a:off x="623366" y="2941281"/>
            <a:ext cx="2796167" cy="2162748"/>
            <a:chOff x="547107" y="2317937"/>
            <a:chExt cx="2796167" cy="2162748"/>
          </a:xfrm>
        </p:grpSpPr>
        <p:pic>
          <p:nvPicPr>
            <p:cNvPr id="196" name="Graphic 13"/>
            <p:cNvPicPr/>
            <p:nvPr/>
          </p:nvPicPr>
          <p:blipFill>
            <a:blip r:embed="rId5"/>
            <a:stretch/>
          </p:blipFill>
          <p:spPr>
            <a:xfrm>
              <a:off x="547107" y="2317937"/>
              <a:ext cx="2796167" cy="1939738"/>
            </a:xfrm>
            <a:prstGeom prst="rect">
              <a:avLst/>
            </a:prstGeom>
            <a:ln>
              <a:noFill/>
            </a:ln>
          </p:spPr>
        </p:pic>
        <p:sp>
          <p:nvSpPr>
            <p:cNvPr id="197" name="CustomShape 7"/>
            <p:cNvSpPr/>
            <p:nvPr/>
          </p:nvSpPr>
          <p:spPr>
            <a:xfrm>
              <a:off x="547107" y="4257674"/>
              <a:ext cx="725339" cy="2230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10840" tIns="55420" rIns="110840" bIns="55420"/>
            <a:lstStyle/>
            <a:p>
              <a:pPr>
                <a:lnSpc>
                  <a:spcPct val="100000"/>
                </a:lnSpc>
              </a:pPr>
              <a:r>
                <a:rPr lang="en-US" sz="739" spc="-1" dirty="0">
                  <a:solidFill>
                    <a:srgbClr val="494949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Image: CC0</a:t>
              </a:r>
              <a:endParaRPr lang="en-US" sz="221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F49F744-9195-3D44-A507-197998FC5538}"/>
              </a:ext>
            </a:extLst>
          </p:cNvPr>
          <p:cNvGrpSpPr/>
          <p:nvPr/>
        </p:nvGrpSpPr>
        <p:grpSpPr>
          <a:xfrm>
            <a:off x="7469471" y="2920366"/>
            <a:ext cx="3029215" cy="2072158"/>
            <a:chOff x="7393212" y="2297022"/>
            <a:chExt cx="3029215" cy="2072158"/>
          </a:xfrm>
        </p:grpSpPr>
        <p:pic>
          <p:nvPicPr>
            <p:cNvPr id="198" name="Picture 16"/>
            <p:cNvPicPr/>
            <p:nvPr/>
          </p:nvPicPr>
          <p:blipFill>
            <a:blip r:embed="rId6"/>
            <a:stretch/>
          </p:blipFill>
          <p:spPr>
            <a:xfrm>
              <a:off x="7393212" y="2297022"/>
              <a:ext cx="3029215" cy="1912168"/>
            </a:xfrm>
            <a:prstGeom prst="rect">
              <a:avLst/>
            </a:prstGeom>
            <a:ln>
              <a:noFill/>
            </a:ln>
          </p:spPr>
        </p:pic>
        <p:sp>
          <p:nvSpPr>
            <p:cNvPr id="199" name="CustomShape 8"/>
            <p:cNvSpPr/>
            <p:nvPr/>
          </p:nvSpPr>
          <p:spPr>
            <a:xfrm>
              <a:off x="7628402" y="4146169"/>
              <a:ext cx="1781868" cy="2230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10840" tIns="55420" rIns="110840" bIns="55420"/>
            <a:lstStyle/>
            <a:p>
              <a:pPr>
                <a:lnSpc>
                  <a:spcPct val="100000"/>
                </a:lnSpc>
              </a:pPr>
              <a:r>
                <a:rPr lang="en-US" sz="739" spc="-1" dirty="0">
                  <a:solidFill>
                    <a:srgbClr val="494949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Image: </a:t>
              </a:r>
              <a:r>
                <a:rPr lang="en-US" sz="739" u="sng" spc="-1" dirty="0">
                  <a:solidFill>
                    <a:srgbClr val="0000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  <a:hlinkClick r:id="rId7"/>
                </a:rPr>
                <a:t>BiObserver</a:t>
              </a:r>
              <a:r>
                <a:rPr lang="en-US" sz="739" spc="-1" dirty="0">
                  <a:solidFill>
                    <a:srgbClr val="494949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. License: CC4-BY</a:t>
              </a:r>
              <a:endParaRPr lang="en-US" sz="221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201" name="CustomShape 10"/>
          <p:cNvSpPr/>
          <p:nvPr/>
        </p:nvSpPr>
        <p:spPr>
          <a:xfrm>
            <a:off x="623366" y="524099"/>
            <a:ext cx="7360681" cy="7887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Results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FEDD98-8EB3-0E43-9E6A-4F444B581157}"/>
              </a:ext>
            </a:extLst>
          </p:cNvPr>
          <p:cNvSpPr txBox="1"/>
          <p:nvPr/>
        </p:nvSpPr>
        <p:spPr>
          <a:xfrm>
            <a:off x="3868533" y="1312838"/>
            <a:ext cx="3151938" cy="1477328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RFR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  5.37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 3.21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BSS:       0.11</a:t>
            </a:r>
            <a:endParaRPr lang="fi-FI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D78870-A70C-EF4C-8876-EC981311A236}"/>
              </a:ext>
            </a:extLst>
          </p:cNvPr>
          <p:cNvSpPr txBox="1"/>
          <p:nvPr/>
        </p:nvSpPr>
        <p:spPr>
          <a:xfrm>
            <a:off x="7782514" y="1312838"/>
            <a:ext cx="2716172" cy="1477328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LSTM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 4.35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2.75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BSS:      0.01</a:t>
            </a:r>
            <a:endParaRPr lang="fi-FI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0E304D-FBB4-DA4E-B4A0-F8E34B685734}"/>
              </a:ext>
            </a:extLst>
          </p:cNvPr>
          <p:cNvSpPr txBox="1"/>
          <p:nvPr/>
        </p:nvSpPr>
        <p:spPr>
          <a:xfrm>
            <a:off x="762835" y="1312838"/>
            <a:ext cx="2656697" cy="1477328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LR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5.59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3.11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BSS:     0.08</a:t>
            </a:r>
            <a:endParaRPr lang="fi-FI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A212FE-6F76-2E41-92B7-0A2F3CA8FA4E}"/>
                  </a:ext>
                </a:extLst>
              </p:cNvPr>
              <p:cNvSpPr txBox="1"/>
              <p:nvPr/>
            </p:nvSpPr>
            <p:spPr>
              <a:xfrm>
                <a:off x="6250014" y="5462828"/>
                <a:ext cx="4248672" cy="913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i-FI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𝐵𝑆𝑆</m:t>
                      </m:r>
                      <m:r>
                        <a:rPr lang="fi-FI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f>
                        <m:fPr>
                          <m:ctrlPr>
                            <a:rPr lang="fi-FI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𝑅𝑀𝑆𝐸</m:t>
                          </m:r>
                        </m:num>
                        <m:den>
                          <m:sSub>
                            <m:sSubPr>
                              <m:ctrlPr>
                                <a:rPr lang="fi-FI" sz="1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1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𝑅𝑀𝑆𝐸</m:t>
                              </m:r>
                            </m:e>
                            <m:sub>
                              <m:r>
                                <a:rPr lang="fi-FI" sz="1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  <m:r>
                        <a:rPr lang="fi-FI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fi-FI" sz="1400" b="0" i="1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i-FI" sz="1400" b="0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where</m:t>
                      </m:r>
                      <m:r>
                        <m:rPr>
                          <m:nor/>
                        </m:rPr>
                        <a:rPr lang="fi-FI" sz="1400" b="0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sSub>
                        <m:sSubPr>
                          <m:ctrlPr>
                            <a:rPr lang="fi-FI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𝑅𝑀𝑆𝐸</m:t>
                          </m:r>
                        </m:e>
                        <m:sub>
                          <m:r>
                            <a:rPr lang="fi-FI" sz="1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m:rPr>
                          <m:nor/>
                        </m:rPr>
                        <a:rPr lang="fi-FI" sz="1400" b="0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denotes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root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mean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square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error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calculated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with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mean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value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over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whole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i-FI" sz="1400" i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m:t>dataset</m:t>
                      </m:r>
                    </m:oMath>
                  </m:oMathPara>
                </a14:m>
                <a:endParaRPr lang="fi-FI" sz="1400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A212FE-6F76-2E41-92B7-0A2F3CA8F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014" y="5462828"/>
                <a:ext cx="4248672" cy="913520"/>
              </a:xfrm>
              <a:prstGeom prst="rect">
                <a:avLst/>
              </a:prstGeom>
              <a:blipFill>
                <a:blip r:embed="rId8"/>
                <a:stretch>
                  <a:fillRect l="-1493" t="-1370" r="-299" b="-82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EE10E881-D2DF-3C4A-A4C8-2B56BFF35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341" y="441869"/>
            <a:ext cx="2813473" cy="4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43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E136A13A-E2A9-9441-89A0-8E5DACC85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00" y="148857"/>
            <a:ext cx="11160001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Avenir Roman" panose="02000503020000020003" pitchFamily="2" charset="0"/>
              </a:rPr>
              <a:t>LSTM shows no real skill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7B4EF-C4C7-7649-9CDB-1BCE4141BA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7633"/>
          <a:stretch/>
        </p:blipFill>
        <p:spPr>
          <a:xfrm>
            <a:off x="1057276" y="1470202"/>
            <a:ext cx="10825316" cy="465075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094D033-BC6E-9345-8298-BBC3FA0B42BB}"/>
              </a:ext>
            </a:extLst>
          </p:cNvPr>
          <p:cNvGrpSpPr/>
          <p:nvPr/>
        </p:nvGrpSpPr>
        <p:grpSpPr>
          <a:xfrm>
            <a:off x="655603" y="1521478"/>
            <a:ext cx="10817260" cy="4388008"/>
            <a:chOff x="-33374" y="1853957"/>
            <a:chExt cx="10817260" cy="43880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7161513-6FFE-5646-88D0-393BB4B3F30E}"/>
                </a:ext>
              </a:extLst>
            </p:cNvPr>
            <p:cNvGrpSpPr/>
            <p:nvPr/>
          </p:nvGrpSpPr>
          <p:grpSpPr>
            <a:xfrm>
              <a:off x="-33374" y="2152625"/>
              <a:ext cx="764140" cy="2513503"/>
              <a:chOff x="76983" y="1945004"/>
              <a:chExt cx="764140" cy="2513503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3C978E-6D3F-D644-9712-9C8694D8FEE5}"/>
                  </a:ext>
                </a:extLst>
              </p:cNvPr>
              <p:cNvSpPr/>
              <p:nvPr/>
            </p:nvSpPr>
            <p:spPr>
              <a:xfrm>
                <a:off x="319179" y="1945004"/>
                <a:ext cx="479080" cy="21546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A85FBCE-8F5A-A843-980C-044F4EEFAF79}"/>
                  </a:ext>
                </a:extLst>
              </p:cNvPr>
              <p:cNvSpPr/>
              <p:nvPr/>
            </p:nvSpPr>
            <p:spPr>
              <a:xfrm>
                <a:off x="543339" y="4150730"/>
                <a:ext cx="284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0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2205D1F-8212-AA4B-B4BB-FBAC4B7D3002}"/>
                  </a:ext>
                </a:extLst>
              </p:cNvPr>
              <p:cNvSpPr/>
              <p:nvPr/>
            </p:nvSpPr>
            <p:spPr>
              <a:xfrm>
                <a:off x="457685" y="3090452"/>
                <a:ext cx="3834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25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A530F10-0C0B-8144-9BD4-B67DCBA3D060}"/>
                  </a:ext>
                </a:extLst>
              </p:cNvPr>
              <p:cNvSpPr/>
              <p:nvPr/>
            </p:nvSpPr>
            <p:spPr>
              <a:xfrm>
                <a:off x="457685" y="2059826"/>
                <a:ext cx="3834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50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6D281C-948E-9C4D-8086-CE7EC23F4AAD}"/>
                  </a:ext>
                </a:extLst>
              </p:cNvPr>
              <p:cNvSpPr txBox="1"/>
              <p:nvPr/>
            </p:nvSpPr>
            <p:spPr>
              <a:xfrm rot="16200000">
                <a:off x="-638598" y="3373595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Delay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 (</a:t>
                </a:r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minutes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)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4FAE4A2-5959-7C46-90B6-0BFC4ED018D1}"/>
                </a:ext>
              </a:extLst>
            </p:cNvPr>
            <p:cNvSpPr/>
            <p:nvPr/>
          </p:nvSpPr>
          <p:spPr>
            <a:xfrm>
              <a:off x="4042551" y="2408324"/>
              <a:ext cx="284051" cy="3122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B950DA0-F605-8E48-8153-6A00694ACE5E}"/>
                </a:ext>
              </a:extLst>
            </p:cNvPr>
            <p:cNvSpPr/>
            <p:nvPr/>
          </p:nvSpPr>
          <p:spPr>
            <a:xfrm>
              <a:off x="7676106" y="2376409"/>
              <a:ext cx="232612" cy="309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228804-9BB8-3546-AEB4-87E2768D9318}"/>
                </a:ext>
              </a:extLst>
            </p:cNvPr>
            <p:cNvSpPr/>
            <p:nvPr/>
          </p:nvSpPr>
          <p:spPr>
            <a:xfrm>
              <a:off x="368299" y="5530424"/>
              <a:ext cx="10415587" cy="350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7709E4-B484-2047-B128-FD6BA650AC7D}"/>
                </a:ext>
              </a:extLst>
            </p:cNvPr>
            <p:cNvSpPr txBox="1"/>
            <p:nvPr/>
          </p:nvSpPr>
          <p:spPr>
            <a:xfrm>
              <a:off x="1387327" y="5467635"/>
              <a:ext cx="10390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02/2011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D6308B-9968-4640-9E81-65ACEB8151CD}"/>
                </a:ext>
              </a:extLst>
            </p:cNvPr>
            <p:cNvSpPr txBox="1"/>
            <p:nvPr/>
          </p:nvSpPr>
          <p:spPr>
            <a:xfrm>
              <a:off x="5261424" y="5558060"/>
              <a:ext cx="10390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06/2016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46B661-06CD-9F4F-B8D5-B8F818723BAC}"/>
                </a:ext>
              </a:extLst>
            </p:cNvPr>
            <p:cNvSpPr txBox="1"/>
            <p:nvPr/>
          </p:nvSpPr>
          <p:spPr>
            <a:xfrm>
              <a:off x="9135521" y="5595634"/>
              <a:ext cx="10390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02/2017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105888-53BD-A048-B016-5EE3DDB7524F}"/>
                </a:ext>
              </a:extLst>
            </p:cNvPr>
            <p:cNvSpPr/>
            <p:nvPr/>
          </p:nvSpPr>
          <p:spPr>
            <a:xfrm>
              <a:off x="880217" y="1853957"/>
              <a:ext cx="6999005" cy="349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1497" y="1289990"/>
            <a:ext cx="8196263" cy="5508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case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Ahvenus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D90071-75D7-4645-8182-3D6FE933DF1D}"/>
              </a:ext>
            </a:extLst>
          </p:cNvPr>
          <p:cNvGrpSpPr/>
          <p:nvPr/>
        </p:nvGrpSpPr>
        <p:grpSpPr>
          <a:xfrm>
            <a:off x="8799669" y="383097"/>
            <a:ext cx="2730732" cy="792999"/>
            <a:chOff x="7816645" y="352719"/>
            <a:chExt cx="2730732" cy="792999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C215BC3-441F-5147-B824-8CC79DCAB346}"/>
                </a:ext>
              </a:extLst>
            </p:cNvPr>
            <p:cNvCxnSpPr/>
            <p:nvPr/>
          </p:nvCxnSpPr>
          <p:spPr>
            <a:xfrm>
              <a:off x="7816645" y="530942"/>
              <a:ext cx="7810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70450C-F3F2-034B-8C5E-E3F20CF564F9}"/>
                </a:ext>
              </a:extLst>
            </p:cNvPr>
            <p:cNvSpPr txBox="1"/>
            <p:nvPr/>
          </p:nvSpPr>
          <p:spPr>
            <a:xfrm>
              <a:off x="8754257" y="352719"/>
              <a:ext cx="1793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venir Book" panose="02000503020000020003" pitchFamily="2" charset="0"/>
                </a:rPr>
                <a:t>Predicted delay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8C0E20B-9948-DC4A-877D-28F0C5AF7709}"/>
                </a:ext>
              </a:extLst>
            </p:cNvPr>
            <p:cNvCxnSpPr/>
            <p:nvPr/>
          </p:nvCxnSpPr>
          <p:spPr>
            <a:xfrm>
              <a:off x="7816645" y="937821"/>
              <a:ext cx="78105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762E79-BAD5-DA43-A121-DE828F03327C}"/>
                </a:ext>
              </a:extLst>
            </p:cNvPr>
            <p:cNvSpPr txBox="1"/>
            <p:nvPr/>
          </p:nvSpPr>
          <p:spPr>
            <a:xfrm>
              <a:off x="8754257" y="776386"/>
              <a:ext cx="1250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venir Book" panose="02000503020000020003" pitchFamily="2" charset="0"/>
                </a:rPr>
                <a:t>True delay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993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5"/>
          <p:cNvPicPr/>
          <p:nvPr/>
        </p:nvPicPr>
        <p:blipFill>
          <a:blip r:embed="rId3"/>
          <a:srcRect l="9425" r="7837"/>
          <a:stretch/>
        </p:blipFill>
        <p:spPr>
          <a:xfrm>
            <a:off x="1011307" y="1397519"/>
            <a:ext cx="10211937" cy="4407453"/>
          </a:xfrm>
          <a:prstGeom prst="rect">
            <a:avLst/>
          </a:prstGeom>
          <a:ln>
            <a:noFill/>
          </a:ln>
        </p:spPr>
      </p:pic>
      <p:sp>
        <p:nvSpPr>
          <p:cNvPr id="238" name="CustomShape 2"/>
          <p:cNvSpPr/>
          <p:nvPr/>
        </p:nvSpPr>
        <p:spPr>
          <a:xfrm>
            <a:off x="647972" y="425449"/>
            <a:ext cx="9290632" cy="16311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4926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RFR works relatively well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767458" y="1857285"/>
            <a:ext cx="588784" cy="2652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"/>
          <p:cNvSpPr/>
          <p:nvPr/>
        </p:nvSpPr>
        <p:spPr>
          <a:xfrm>
            <a:off x="1027267" y="4573758"/>
            <a:ext cx="359123" cy="372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1724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0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896476" y="3267616"/>
            <a:ext cx="498338" cy="372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 algn="r">
              <a:lnSpc>
                <a:spcPct val="100000"/>
              </a:lnSpc>
            </a:pPr>
            <a:r>
              <a:rPr lang="en-US" sz="1724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50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7"/>
          <p:cNvSpPr/>
          <p:nvPr/>
        </p:nvSpPr>
        <p:spPr>
          <a:xfrm>
            <a:off x="766128" y="1998273"/>
            <a:ext cx="637110" cy="372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 algn="r">
              <a:lnSpc>
                <a:spcPct val="100000"/>
              </a:lnSpc>
            </a:pPr>
            <a:r>
              <a:rPr lang="en-US" sz="1724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100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8"/>
          <p:cNvSpPr/>
          <p:nvPr/>
        </p:nvSpPr>
        <p:spPr>
          <a:xfrm rot="16200000">
            <a:off x="-446465" y="2997609"/>
            <a:ext cx="2188874" cy="4477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DejaVu Sans"/>
              </a:rPr>
              <a:t>Delay (minutes)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</p:txBody>
      </p:sp>
      <p:sp>
        <p:nvSpPr>
          <p:cNvPr id="245" name="CustomShape 9"/>
          <p:cNvSpPr/>
          <p:nvPr/>
        </p:nvSpPr>
        <p:spPr>
          <a:xfrm>
            <a:off x="4443624" y="1857285"/>
            <a:ext cx="304146" cy="3299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0"/>
          <p:cNvSpPr/>
          <p:nvPr/>
        </p:nvSpPr>
        <p:spPr>
          <a:xfrm>
            <a:off x="7827708" y="1952607"/>
            <a:ext cx="304146" cy="3299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1"/>
          <p:cNvSpPr/>
          <p:nvPr/>
        </p:nvSpPr>
        <p:spPr>
          <a:xfrm>
            <a:off x="666815" y="4941305"/>
            <a:ext cx="10234992" cy="43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12"/>
          <p:cNvSpPr/>
          <p:nvPr/>
        </p:nvSpPr>
        <p:spPr>
          <a:xfrm>
            <a:off x="2117050" y="4900072"/>
            <a:ext cx="1235647" cy="7860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DejaVu Sans"/>
              </a:rPr>
              <a:t>Time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DejaVu Sans"/>
              </a:rPr>
              <a:t>02/2011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</p:txBody>
      </p:sp>
      <p:sp>
        <p:nvSpPr>
          <p:cNvPr id="249" name="CustomShape 13"/>
          <p:cNvSpPr/>
          <p:nvPr/>
        </p:nvSpPr>
        <p:spPr>
          <a:xfrm>
            <a:off x="5559305" y="4900072"/>
            <a:ext cx="1235647" cy="7860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DejaVu Sans"/>
              </a:rPr>
              <a:t>Time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DejaVu Sans"/>
              </a:rPr>
              <a:t>06/2016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</p:txBody>
      </p:sp>
      <p:sp>
        <p:nvSpPr>
          <p:cNvPr id="250" name="CustomShape 14"/>
          <p:cNvSpPr/>
          <p:nvPr/>
        </p:nvSpPr>
        <p:spPr>
          <a:xfrm>
            <a:off x="8833084" y="4900072"/>
            <a:ext cx="1235647" cy="7860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DejaVu Sans"/>
              </a:rPr>
              <a:t>Time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DejaVu Sans"/>
              </a:rPr>
              <a:t>02/2017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</p:txBody>
      </p:sp>
      <p:sp>
        <p:nvSpPr>
          <p:cNvPr id="251" name="CustomShape 15"/>
          <p:cNvSpPr/>
          <p:nvPr/>
        </p:nvSpPr>
        <p:spPr>
          <a:xfrm>
            <a:off x="1594327" y="1489295"/>
            <a:ext cx="8618497" cy="429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16"/>
          <p:cNvSpPr/>
          <p:nvPr/>
        </p:nvSpPr>
        <p:spPr>
          <a:xfrm>
            <a:off x="1308359" y="1433875"/>
            <a:ext cx="3292843" cy="4482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1"/>
          <p:cNvSpPr/>
          <p:nvPr/>
        </p:nvSpPr>
        <p:spPr>
          <a:xfrm>
            <a:off x="1403238" y="1433875"/>
            <a:ext cx="10211937" cy="3041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10000"/>
              </a:lnSpc>
            </a:pPr>
            <a:r>
              <a:rPr lang="en-US" sz="24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Predicted vs. true delay, average over all stations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FD85A7-22F6-0346-90D9-2C55FC1E01D3}"/>
              </a:ext>
            </a:extLst>
          </p:cNvPr>
          <p:cNvGrpSpPr/>
          <p:nvPr/>
        </p:nvGrpSpPr>
        <p:grpSpPr>
          <a:xfrm>
            <a:off x="8799669" y="383097"/>
            <a:ext cx="2730732" cy="792999"/>
            <a:chOff x="7816645" y="352719"/>
            <a:chExt cx="2730732" cy="79299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3032866-7A88-FC4D-8649-D80D5E08D40B}"/>
                </a:ext>
              </a:extLst>
            </p:cNvPr>
            <p:cNvCxnSpPr/>
            <p:nvPr/>
          </p:nvCxnSpPr>
          <p:spPr>
            <a:xfrm>
              <a:off x="7816645" y="530942"/>
              <a:ext cx="7810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820038-FA93-3641-8229-CDDE38996D95}"/>
                </a:ext>
              </a:extLst>
            </p:cNvPr>
            <p:cNvSpPr txBox="1"/>
            <p:nvPr/>
          </p:nvSpPr>
          <p:spPr>
            <a:xfrm>
              <a:off x="8754257" y="352719"/>
              <a:ext cx="1793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venir Book" panose="02000503020000020003" pitchFamily="2" charset="0"/>
                </a:rPr>
                <a:t>Predicted delay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5D4481D-ECD4-284F-9681-477D41985A6D}"/>
                </a:ext>
              </a:extLst>
            </p:cNvPr>
            <p:cNvCxnSpPr/>
            <p:nvPr/>
          </p:nvCxnSpPr>
          <p:spPr>
            <a:xfrm>
              <a:off x="7816645" y="937821"/>
              <a:ext cx="78105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795CDF-FF70-C84E-828C-42CCB83D2B7B}"/>
                </a:ext>
              </a:extLst>
            </p:cNvPr>
            <p:cNvSpPr txBox="1"/>
            <p:nvPr/>
          </p:nvSpPr>
          <p:spPr>
            <a:xfrm>
              <a:off x="8754257" y="776386"/>
              <a:ext cx="1250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venir Book" panose="02000503020000020003" pitchFamily="2" charset="0"/>
                </a:rPr>
                <a:t>True delay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C88E6BDD-08A2-8247-88B4-DB50BCCC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Avenir Roman" panose="02000503020000020003" pitchFamily="2" charset="0"/>
              </a:rPr>
              <a:t>RFR works well for most individual stations</a:t>
            </a:r>
            <a:endParaRPr lang="fi-FI" dirty="0">
              <a:solidFill>
                <a:schemeClr val="accent3"/>
              </a:solidFill>
              <a:latin typeface="Avenir Roman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DD2E-AA9C-F344-AA38-E1174E4B6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r="7385"/>
          <a:stretch/>
        </p:blipFill>
        <p:spPr>
          <a:xfrm>
            <a:off x="754571" y="1547819"/>
            <a:ext cx="11429803" cy="440067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FF99C1C-8C55-6B42-9FE8-F7C9802F5AC4}"/>
              </a:ext>
            </a:extLst>
          </p:cNvPr>
          <p:cNvGrpSpPr/>
          <p:nvPr/>
        </p:nvGrpSpPr>
        <p:grpSpPr>
          <a:xfrm>
            <a:off x="419804" y="1667316"/>
            <a:ext cx="11424536" cy="4069172"/>
            <a:chOff x="-1740" y="1648058"/>
            <a:chExt cx="10249617" cy="36506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A1E884-87C8-4545-8965-F59F6A0F62BF}"/>
                </a:ext>
              </a:extLst>
            </p:cNvPr>
            <p:cNvGrpSpPr/>
            <p:nvPr/>
          </p:nvGrpSpPr>
          <p:grpSpPr>
            <a:xfrm>
              <a:off x="-1740" y="2018433"/>
              <a:ext cx="792193" cy="2616042"/>
              <a:chOff x="108617" y="1810812"/>
              <a:chExt cx="792193" cy="261604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8E1D8A-185E-5A42-AB76-491ECE389681}"/>
                  </a:ext>
                </a:extLst>
              </p:cNvPr>
              <p:cNvSpPr/>
              <p:nvPr/>
            </p:nvSpPr>
            <p:spPr>
              <a:xfrm>
                <a:off x="421730" y="1810812"/>
                <a:ext cx="479080" cy="25881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latin typeface="Avenir Book" panose="02000503020000020003" pitchFamily="2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D383A5-AA76-7240-AB22-DDC2DE0DAE51}"/>
                  </a:ext>
                </a:extLst>
              </p:cNvPr>
              <p:cNvSpPr/>
              <p:nvPr/>
            </p:nvSpPr>
            <p:spPr>
              <a:xfrm>
                <a:off x="534536" y="4150730"/>
                <a:ext cx="254840" cy="276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0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031F93E-F6F8-A149-9DE3-37A091764C99}"/>
                  </a:ext>
                </a:extLst>
              </p:cNvPr>
              <p:cNvSpPr/>
              <p:nvPr/>
            </p:nvSpPr>
            <p:spPr>
              <a:xfrm>
                <a:off x="474582" y="3090452"/>
                <a:ext cx="344005" cy="276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50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F0A1DD-DC1F-BE43-81C2-C36095FB81E7}"/>
                  </a:ext>
                </a:extLst>
              </p:cNvPr>
              <p:cNvSpPr/>
              <p:nvPr/>
            </p:nvSpPr>
            <p:spPr>
              <a:xfrm>
                <a:off x="385418" y="2059826"/>
                <a:ext cx="433170" cy="276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100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153F30-02EF-9543-AB01-8BE40DAC9F2A}"/>
                  </a:ext>
                </a:extLst>
              </p:cNvPr>
              <p:cNvSpPr txBox="1"/>
              <p:nvPr/>
            </p:nvSpPr>
            <p:spPr>
              <a:xfrm rot="16200000">
                <a:off x="-518271" y="2900763"/>
                <a:ext cx="1585125" cy="331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Delay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 (</a:t>
                </a:r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minutes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)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BE38C3-BC85-6444-BD19-1E555DD7941E}"/>
                </a:ext>
              </a:extLst>
            </p:cNvPr>
            <p:cNvSpPr/>
            <p:nvPr/>
          </p:nvSpPr>
          <p:spPr>
            <a:xfrm>
              <a:off x="3867708" y="2012631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latin typeface="Avenir Book" panose="02000503020000020003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A5267F-3F3A-9B42-AF05-CC9F30F3F93E}"/>
                </a:ext>
              </a:extLst>
            </p:cNvPr>
            <p:cNvSpPr/>
            <p:nvPr/>
          </p:nvSpPr>
          <p:spPr>
            <a:xfrm>
              <a:off x="7187493" y="1987313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dirty="0">
                  <a:latin typeface="Avenir Book" panose="02000503020000020003" pitchFamily="2" charset="0"/>
                </a:rPr>
                <a:t>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B5A38B-2BC3-E247-89C6-09CD152BCFB1}"/>
                </a:ext>
              </a:extLst>
            </p:cNvPr>
            <p:cNvSpPr/>
            <p:nvPr/>
          </p:nvSpPr>
          <p:spPr>
            <a:xfrm>
              <a:off x="162031" y="4721081"/>
              <a:ext cx="10085846" cy="350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latin typeface="Avenir Book" panose="02000503020000020003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23A6D4-FD70-EF47-A225-EA60E495C52A}"/>
                </a:ext>
              </a:extLst>
            </p:cNvPr>
            <p:cNvSpPr txBox="1"/>
            <p:nvPr/>
          </p:nvSpPr>
          <p:spPr>
            <a:xfrm>
              <a:off x="1524970" y="4718886"/>
              <a:ext cx="932208" cy="57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02/2011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E6BA20-CC5C-9742-BEDA-52AA8397B387}"/>
                </a:ext>
              </a:extLst>
            </p:cNvPr>
            <p:cNvSpPr txBox="1"/>
            <p:nvPr/>
          </p:nvSpPr>
          <p:spPr>
            <a:xfrm>
              <a:off x="5106812" y="4692338"/>
              <a:ext cx="932207" cy="57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06/2016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2BCF84-8E2C-3C48-8DBF-7D5F43DE4479}"/>
                </a:ext>
              </a:extLst>
            </p:cNvPr>
            <p:cNvSpPr txBox="1"/>
            <p:nvPr/>
          </p:nvSpPr>
          <p:spPr>
            <a:xfrm>
              <a:off x="8499028" y="4718886"/>
              <a:ext cx="932207" cy="57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02/2017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816151-77AC-3E48-8679-4D81848C5EDE}"/>
                </a:ext>
              </a:extLst>
            </p:cNvPr>
            <p:cNvSpPr/>
            <p:nvPr/>
          </p:nvSpPr>
          <p:spPr>
            <a:xfrm>
              <a:off x="783298" y="1648058"/>
              <a:ext cx="8887763" cy="349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latin typeface="Avenir Book" panose="02000503020000020003" pitchFamily="2" charset="0"/>
              </a:endParaRP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74230" y="1321462"/>
            <a:ext cx="8196263" cy="55086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a typeface="Avenir Book" charset="0"/>
                <a:cs typeface="Avenir Book" charset="0"/>
              </a:rPr>
              <a:t>Predicted vs. true delay, case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ea typeface="Avenir Book" charset="0"/>
                <a:cs typeface="Avenir Book" charset="0"/>
              </a:rPr>
              <a:t>Kyrö</a:t>
            </a:r>
            <a:endParaRPr lang="en-US" dirty="0"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334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8D1E918-3503-C740-A307-784051285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r="4939"/>
          <a:stretch/>
        </p:blipFill>
        <p:spPr>
          <a:xfrm>
            <a:off x="970600" y="1560064"/>
            <a:ext cx="11516675" cy="4244683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C88E6BDD-08A2-8247-88B4-DB50BCCC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Avenir Roman" panose="02000503020000020003" pitchFamily="2" charset="0"/>
              </a:rPr>
              <a:t>RFR don’t work for all cases</a:t>
            </a:r>
            <a:endParaRPr lang="fi-FI" dirty="0">
              <a:solidFill>
                <a:schemeClr val="accent3"/>
              </a:solidFill>
              <a:latin typeface="Avenir Roman" panose="02000503020000020003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F99C1C-8C55-6B42-9FE8-F7C9802F5AC4}"/>
              </a:ext>
            </a:extLst>
          </p:cNvPr>
          <p:cNvGrpSpPr/>
          <p:nvPr/>
        </p:nvGrpSpPr>
        <p:grpSpPr>
          <a:xfrm>
            <a:off x="419804" y="1667316"/>
            <a:ext cx="11424536" cy="4069172"/>
            <a:chOff x="-1740" y="1648058"/>
            <a:chExt cx="10249617" cy="36506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A1E884-87C8-4545-8965-F59F6A0F62BF}"/>
                </a:ext>
              </a:extLst>
            </p:cNvPr>
            <p:cNvGrpSpPr/>
            <p:nvPr/>
          </p:nvGrpSpPr>
          <p:grpSpPr>
            <a:xfrm>
              <a:off x="-1740" y="2018433"/>
              <a:ext cx="792193" cy="2616042"/>
              <a:chOff x="108617" y="1810812"/>
              <a:chExt cx="792193" cy="261604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8E1D8A-185E-5A42-AB76-491ECE389681}"/>
                  </a:ext>
                </a:extLst>
              </p:cNvPr>
              <p:cNvSpPr/>
              <p:nvPr/>
            </p:nvSpPr>
            <p:spPr>
              <a:xfrm>
                <a:off x="421730" y="1810812"/>
                <a:ext cx="479080" cy="25881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latin typeface="Avenir Book" panose="02000503020000020003" pitchFamily="2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D383A5-AA76-7240-AB22-DDC2DE0DAE51}"/>
                  </a:ext>
                </a:extLst>
              </p:cNvPr>
              <p:cNvSpPr/>
              <p:nvPr/>
            </p:nvSpPr>
            <p:spPr>
              <a:xfrm>
                <a:off x="534536" y="4150730"/>
                <a:ext cx="254840" cy="276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0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031F93E-F6F8-A149-9DE3-37A091764C99}"/>
                  </a:ext>
                </a:extLst>
              </p:cNvPr>
              <p:cNvSpPr/>
              <p:nvPr/>
            </p:nvSpPr>
            <p:spPr>
              <a:xfrm>
                <a:off x="474582" y="3090452"/>
                <a:ext cx="344005" cy="276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50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F0A1DD-DC1F-BE43-81C2-C36095FB81E7}"/>
                  </a:ext>
                </a:extLst>
              </p:cNvPr>
              <p:cNvSpPr/>
              <p:nvPr/>
            </p:nvSpPr>
            <p:spPr>
              <a:xfrm>
                <a:off x="385418" y="2059826"/>
                <a:ext cx="433170" cy="276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100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153F30-02EF-9543-AB01-8BE40DAC9F2A}"/>
                  </a:ext>
                </a:extLst>
              </p:cNvPr>
              <p:cNvSpPr txBox="1"/>
              <p:nvPr/>
            </p:nvSpPr>
            <p:spPr>
              <a:xfrm rot="16200000">
                <a:off x="-518271" y="2900763"/>
                <a:ext cx="1585125" cy="331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Delay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 (</a:t>
                </a:r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minutes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)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BE38C3-BC85-6444-BD19-1E555DD7941E}"/>
                </a:ext>
              </a:extLst>
            </p:cNvPr>
            <p:cNvSpPr/>
            <p:nvPr/>
          </p:nvSpPr>
          <p:spPr>
            <a:xfrm>
              <a:off x="3931802" y="2012631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latin typeface="Avenir Book" panose="02000503020000020003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A5267F-3F3A-9B42-AF05-CC9F30F3F93E}"/>
                </a:ext>
              </a:extLst>
            </p:cNvPr>
            <p:cNvSpPr/>
            <p:nvPr/>
          </p:nvSpPr>
          <p:spPr>
            <a:xfrm>
              <a:off x="7200312" y="1987313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dirty="0">
                  <a:latin typeface="Avenir Book" panose="02000503020000020003" pitchFamily="2" charset="0"/>
                </a:rPr>
                <a:t>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B5A38B-2BC3-E247-89C6-09CD152BCFB1}"/>
                </a:ext>
              </a:extLst>
            </p:cNvPr>
            <p:cNvSpPr/>
            <p:nvPr/>
          </p:nvSpPr>
          <p:spPr>
            <a:xfrm>
              <a:off x="162031" y="4631350"/>
              <a:ext cx="10085846" cy="350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latin typeface="Avenir Book" panose="02000503020000020003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23A6D4-FD70-EF47-A225-EA60E495C52A}"/>
                </a:ext>
              </a:extLst>
            </p:cNvPr>
            <p:cNvSpPr txBox="1"/>
            <p:nvPr/>
          </p:nvSpPr>
          <p:spPr>
            <a:xfrm>
              <a:off x="1524970" y="4718886"/>
              <a:ext cx="932208" cy="57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02/2011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E6BA20-CC5C-9742-BEDA-52AA8397B387}"/>
                </a:ext>
              </a:extLst>
            </p:cNvPr>
            <p:cNvSpPr txBox="1"/>
            <p:nvPr/>
          </p:nvSpPr>
          <p:spPr>
            <a:xfrm>
              <a:off x="5106812" y="4692338"/>
              <a:ext cx="932207" cy="57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06/2016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2BCF84-8E2C-3C48-8DBF-7D5F43DE4479}"/>
                </a:ext>
              </a:extLst>
            </p:cNvPr>
            <p:cNvSpPr txBox="1"/>
            <p:nvPr/>
          </p:nvSpPr>
          <p:spPr>
            <a:xfrm>
              <a:off x="8499028" y="4718886"/>
              <a:ext cx="932207" cy="57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02/2017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816151-77AC-3E48-8679-4D81848C5EDE}"/>
                </a:ext>
              </a:extLst>
            </p:cNvPr>
            <p:cNvSpPr/>
            <p:nvPr/>
          </p:nvSpPr>
          <p:spPr>
            <a:xfrm>
              <a:off x="783298" y="1648058"/>
              <a:ext cx="8887763" cy="349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latin typeface="Avenir Book" panose="02000503020000020003" pitchFamily="2" charset="0"/>
              </a:endParaRP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74230" y="1321462"/>
            <a:ext cx="8196263" cy="55086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a typeface="Avenir Book" charset="0"/>
                <a:cs typeface="Avenir Book" charset="0"/>
              </a:rPr>
              <a:t>Predicted vs. true delay, case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ea typeface="Avenir Book" charset="0"/>
                <a:cs typeface="Avenir Book" charset="0"/>
              </a:rPr>
              <a:t>Karjaa</a:t>
            </a:r>
            <a:endParaRPr lang="en-US" dirty="0">
              <a:ea typeface="Avenir Book" charset="0"/>
              <a:cs typeface="Avenir Book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634C5D-6E40-814E-B1E0-DDCC80E13262}"/>
              </a:ext>
            </a:extLst>
          </p:cNvPr>
          <p:cNvGrpSpPr/>
          <p:nvPr/>
        </p:nvGrpSpPr>
        <p:grpSpPr>
          <a:xfrm>
            <a:off x="8799669" y="383097"/>
            <a:ext cx="2730732" cy="792999"/>
            <a:chOff x="7816645" y="352719"/>
            <a:chExt cx="2730732" cy="79299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62FA8-FD5B-0B4B-BBC2-EF27C672A2DF}"/>
                </a:ext>
              </a:extLst>
            </p:cNvPr>
            <p:cNvCxnSpPr/>
            <p:nvPr/>
          </p:nvCxnSpPr>
          <p:spPr>
            <a:xfrm>
              <a:off x="7816645" y="530942"/>
              <a:ext cx="7810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063B05-35DF-2D48-8923-81DB8327A916}"/>
                </a:ext>
              </a:extLst>
            </p:cNvPr>
            <p:cNvSpPr txBox="1"/>
            <p:nvPr/>
          </p:nvSpPr>
          <p:spPr>
            <a:xfrm>
              <a:off x="8754257" y="352719"/>
              <a:ext cx="1793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venir Book" panose="02000503020000020003" pitchFamily="2" charset="0"/>
                </a:rPr>
                <a:t>Predicted delay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832610B-7915-424E-A187-56D512FD12AC}"/>
                </a:ext>
              </a:extLst>
            </p:cNvPr>
            <p:cNvCxnSpPr/>
            <p:nvPr/>
          </p:nvCxnSpPr>
          <p:spPr>
            <a:xfrm>
              <a:off x="7816645" y="937821"/>
              <a:ext cx="78105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F673A4-C724-8145-8671-9E64CC323E18}"/>
                </a:ext>
              </a:extLst>
            </p:cNvPr>
            <p:cNvSpPr txBox="1"/>
            <p:nvPr/>
          </p:nvSpPr>
          <p:spPr>
            <a:xfrm>
              <a:off x="8754257" y="776386"/>
              <a:ext cx="1250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venir Book" panose="02000503020000020003" pitchFamily="2" charset="0"/>
                </a:rPr>
                <a:t>True delay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9631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63151E02-914B-3946-AF75-0CB4BB95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Avenir Roman" panose="02000503020000020003" pitchFamily="2" charset="0"/>
              </a:rPr>
              <a:t>Wind direction, pressure and visibility are the most important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428750"/>
            <a:ext cx="8597900" cy="4243388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EE6D1D-16DE-984B-B2AD-2EAEE2A47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8"/>
          <a:stretch/>
        </p:blipFill>
        <p:spPr>
          <a:xfrm>
            <a:off x="0" y="1690690"/>
            <a:ext cx="11113223" cy="43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6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65127"/>
            <a:ext cx="4165519" cy="540702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3"/>
                </a:solidFill>
                <a:latin typeface="Avenir Roman" panose="02000503020000020003" pitchFamily="2" charset="0"/>
              </a:rPr>
              <a:t>Predictions are delivered to end users via web interface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E754B9-5CB2-294E-91BB-0B71E1CBE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19" y="-57150"/>
            <a:ext cx="7555819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16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852197-A131-B347-BD9E-38C2060514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6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2" name="CustomShape 2"/>
          <p:cNvSpPr/>
          <p:nvPr/>
        </p:nvSpPr>
        <p:spPr>
          <a:xfrm>
            <a:off x="11273356" y="6634989"/>
            <a:ext cx="918644" cy="2230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739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Image: </a:t>
            </a:r>
            <a:r>
              <a:rPr lang="en-US" sz="739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Solita</a:t>
            </a:r>
            <a:r>
              <a:rPr lang="en-US" sz="739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Oy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C0FE91-C60B-2442-8CE3-2E8B0F81A66F}"/>
              </a:ext>
            </a:extLst>
          </p:cNvPr>
          <p:cNvSpPr/>
          <p:nvPr/>
        </p:nvSpPr>
        <p:spPr>
          <a:xfrm>
            <a:off x="0" y="0"/>
            <a:ext cx="6293922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45AE28-675C-B549-9B86-2F781CEA34A3}"/>
              </a:ext>
            </a:extLst>
          </p:cNvPr>
          <p:cNvSpPr/>
          <p:nvPr/>
        </p:nvSpPr>
        <p:spPr>
          <a:xfrm>
            <a:off x="371656" y="3069480"/>
            <a:ext cx="5375902" cy="16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RFR gives the best average prediction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…although its performance is not steady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E66D5F-21F8-7F49-8BFF-E0628D192443}"/>
              </a:ext>
            </a:extLst>
          </p:cNvPr>
          <p:cNvSpPr/>
          <p:nvPr/>
        </p:nvSpPr>
        <p:spPr>
          <a:xfrm>
            <a:off x="371656" y="713120"/>
            <a:ext cx="57243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Train delays can be predicted based on weather conditions</a:t>
            </a:r>
          </a:p>
        </p:txBody>
      </p:sp>
    </p:spTree>
    <p:extLst>
      <p:ext uri="{BB962C8B-B14F-4D97-AF65-F5344CB8AC3E}">
        <p14:creationId xmlns:p14="http://schemas.microsoft.com/office/powerpoint/2010/main" val="30603700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tanding in a train station&#10;&#10;Description automatically generated">
            <a:extLst>
              <a:ext uri="{FF2B5EF4-FFF2-40B4-BE49-F238E27FC236}">
                <a16:creationId xmlns:a16="http://schemas.microsoft.com/office/drawing/2014/main" id="{5CEF49C1-7901-1647-934D-1EFE56BD150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7" r="27507"/>
          <a:stretch>
            <a:fillRect/>
          </a:stretch>
        </p:blipFill>
        <p:spPr>
          <a:xfrm>
            <a:off x="6096000" y="6441"/>
            <a:ext cx="61309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1BD2936-321E-CD41-9FB8-81A601791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12" y="1235223"/>
            <a:ext cx="5220000" cy="2387600"/>
          </a:xfrm>
        </p:spPr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3AB5836-2A59-624C-8217-905479AD1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3967015"/>
            <a:ext cx="5220000" cy="1655762"/>
          </a:xfrm>
        </p:spPr>
        <p:txBody>
          <a:bodyPr/>
          <a:lstStyle/>
          <a:p>
            <a:r>
              <a:rPr lang="en-GB" dirty="0" err="1"/>
              <a:t>roope.tervo@fmi.fi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960A0-6123-4843-99A2-DE14889A1903}"/>
              </a:ext>
            </a:extLst>
          </p:cNvPr>
          <p:cNvSpPr txBox="1"/>
          <p:nvPr/>
        </p:nvSpPr>
        <p:spPr>
          <a:xfrm>
            <a:off x="3402106" y="6064623"/>
            <a:ext cx="15488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CC0. Image by: Simon Jowett</a:t>
            </a:r>
          </a:p>
        </p:txBody>
      </p:sp>
    </p:spTree>
    <p:extLst>
      <p:ext uri="{BB962C8B-B14F-4D97-AF65-F5344CB8AC3E}">
        <p14:creationId xmlns:p14="http://schemas.microsoft.com/office/powerpoint/2010/main" val="333022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2"/>
          <p:cNvSpPr/>
          <p:nvPr/>
        </p:nvSpPr>
        <p:spPr>
          <a:xfrm>
            <a:off x="11273356" y="6634989"/>
            <a:ext cx="918644" cy="2230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739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Image: </a:t>
            </a:r>
            <a:r>
              <a:rPr lang="en-US" sz="739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Solita</a:t>
            </a:r>
            <a:r>
              <a:rPr lang="en-US" sz="739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Oy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C0FE91-C60B-2442-8CE3-2E8B0F81A66F}"/>
              </a:ext>
            </a:extLst>
          </p:cNvPr>
          <p:cNvSpPr/>
          <p:nvPr/>
        </p:nvSpPr>
        <p:spPr>
          <a:xfrm>
            <a:off x="0" y="0"/>
            <a:ext cx="6293922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45AE28-675C-B549-9B86-2F781CEA34A3}"/>
              </a:ext>
            </a:extLst>
          </p:cNvPr>
          <p:cNvSpPr/>
          <p:nvPr/>
        </p:nvSpPr>
        <p:spPr>
          <a:xfrm>
            <a:off x="365992" y="2119241"/>
            <a:ext cx="5927930" cy="329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Operation center can take several actions: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  <a:p>
            <a:pPr marL="809969" indent="-421207">
              <a:lnSpc>
                <a:spcPct val="110000"/>
              </a:lnSpc>
              <a:buClr>
                <a:srgbClr val="BFBFBF"/>
              </a:buClr>
              <a:buFont typeface="Arial"/>
              <a:buChar char="•"/>
            </a:pPr>
            <a:r>
              <a:rPr lang="en-US" sz="20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Reduce train shifts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809969" indent="-421207">
              <a:lnSpc>
                <a:spcPct val="110000"/>
              </a:lnSpc>
              <a:buClr>
                <a:srgbClr val="BFBFBF"/>
              </a:buClr>
              <a:buFont typeface="Arial"/>
              <a:buChar char="•"/>
            </a:pPr>
            <a:r>
              <a:rPr lang="en-US" sz="20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Communicate</a:t>
            </a:r>
          </a:p>
          <a:p>
            <a:pPr marL="1267169" lvl="1" indent="-421207">
              <a:lnSpc>
                <a:spcPct val="110000"/>
              </a:lnSpc>
              <a:buClr>
                <a:srgbClr val="BFBFBF"/>
              </a:buClr>
              <a:buFont typeface="Arial"/>
              <a:buChar char="•"/>
            </a:pPr>
            <a:endParaRPr lang="en-US" sz="2463" spc="-1" dirty="0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Avenir Book"/>
              <a:ea typeface="Avenir Book"/>
            </a:endParaRPr>
          </a:p>
          <a:p>
            <a:pPr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Project timeline:  </a:t>
            </a: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01/2018-10/2018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Project partners:  FMI, FTA, </a:t>
            </a:r>
            <a:r>
              <a:rPr lang="en-US" sz="2217" spc="-1" dirty="0" err="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Trafi</a:t>
            </a: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, VR </a:t>
            </a:r>
          </a:p>
          <a:p>
            <a:pPr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Area: 		     Finland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Time range:         2 days ahead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Time step: 	     1 hour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E66D5F-21F8-7F49-8BFF-E0628D192443}"/>
              </a:ext>
            </a:extLst>
          </p:cNvPr>
          <p:cNvSpPr/>
          <p:nvPr/>
        </p:nvSpPr>
        <p:spPr>
          <a:xfrm>
            <a:off x="371656" y="272215"/>
            <a:ext cx="57243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We aim to predict disruption of rail traffic caused by weather</a:t>
            </a:r>
            <a:endParaRPr lang="en-US" sz="2000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9397102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786523" y="3612551"/>
            <a:ext cx="3106188" cy="16311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Label 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data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5"/>
          <p:cNvPicPr/>
          <p:nvPr/>
        </p:nvPicPr>
        <p:blipFill>
          <a:blip r:embed="rId2"/>
          <a:stretch/>
        </p:blipFill>
        <p:spPr>
          <a:xfrm>
            <a:off x="549325" y="2305966"/>
            <a:ext cx="1946355" cy="915097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2779431" y="2369810"/>
            <a:ext cx="586123" cy="8610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4926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3697632" y="3612551"/>
            <a:ext cx="3106188" cy="16311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941" spc="-1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Feature</a:t>
            </a:r>
            <a:endParaRPr lang="en-US" sz="2217" spc="-1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941" spc="-1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data</a:t>
            </a:r>
            <a:endParaRPr lang="en-US" sz="2217" spc="-1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Picture 10"/>
          <p:cNvPicPr/>
          <p:nvPr/>
        </p:nvPicPr>
        <p:blipFill>
          <a:blip r:embed="rId3"/>
          <a:stretch/>
        </p:blipFill>
        <p:spPr>
          <a:xfrm>
            <a:off x="3820886" y="1932656"/>
            <a:ext cx="1739749" cy="1171803"/>
          </a:xfrm>
          <a:prstGeom prst="rect">
            <a:avLst/>
          </a:prstGeom>
          <a:ln>
            <a:noFill/>
          </a:ln>
        </p:spPr>
      </p:pic>
      <p:sp>
        <p:nvSpPr>
          <p:cNvPr id="105" name="CustomShape 4"/>
          <p:cNvSpPr/>
          <p:nvPr/>
        </p:nvSpPr>
        <p:spPr>
          <a:xfrm>
            <a:off x="6168926" y="3612552"/>
            <a:ext cx="1806673" cy="13815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Method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12"/>
          <p:cNvPicPr/>
          <p:nvPr/>
        </p:nvPicPr>
        <p:blipFill>
          <a:blip r:embed="rId4"/>
          <a:stretch/>
        </p:blipFill>
        <p:spPr>
          <a:xfrm>
            <a:off x="7882961" y="2318380"/>
            <a:ext cx="3463537" cy="585680"/>
          </a:xfrm>
          <a:prstGeom prst="rect">
            <a:avLst/>
          </a:prstGeom>
          <a:ln>
            <a:noFill/>
          </a:ln>
        </p:spPr>
      </p:pic>
      <p:pic>
        <p:nvPicPr>
          <p:cNvPr id="107" name="Picture 13"/>
          <p:cNvPicPr/>
          <p:nvPr/>
        </p:nvPicPr>
        <p:blipFill>
          <a:blip r:embed="rId5"/>
          <a:stretch/>
        </p:blipFill>
        <p:spPr>
          <a:xfrm>
            <a:off x="6501891" y="2130839"/>
            <a:ext cx="1077811" cy="1156286"/>
          </a:xfrm>
          <a:prstGeom prst="rect">
            <a:avLst/>
          </a:prstGeom>
          <a:ln>
            <a:noFill/>
          </a:ln>
        </p:spPr>
      </p:pic>
      <p:sp>
        <p:nvSpPr>
          <p:cNvPr id="108" name="CustomShape 5"/>
          <p:cNvSpPr/>
          <p:nvPr/>
        </p:nvSpPr>
        <p:spPr>
          <a:xfrm>
            <a:off x="0" y="5092491"/>
            <a:ext cx="12192000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160">
            <a:solidFill>
              <a:schemeClr val="accent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7"/>
          <p:cNvSpPr/>
          <p:nvPr/>
        </p:nvSpPr>
        <p:spPr>
          <a:xfrm>
            <a:off x="8223462" y="3612552"/>
            <a:ext cx="1712704" cy="13815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3941" spc="-1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Results</a:t>
            </a:r>
            <a:endParaRPr lang="en-US" sz="2217" spc="-1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15722" y="3429000"/>
            <a:ext cx="3546002" cy="13815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Method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1728754" y="3429000"/>
            <a:ext cx="3546002" cy="13815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NWP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Picture 22"/>
          <p:cNvPicPr/>
          <p:nvPr/>
        </p:nvPicPr>
        <p:blipFill>
          <a:blip r:embed="rId2"/>
          <a:stretch/>
        </p:blipFill>
        <p:spPr>
          <a:xfrm>
            <a:off x="4772664" y="1877831"/>
            <a:ext cx="1077811" cy="1156286"/>
          </a:xfrm>
          <a:prstGeom prst="rect">
            <a:avLst/>
          </a:prstGeom>
          <a:ln>
            <a:noFill/>
          </a:ln>
        </p:spPr>
      </p:pic>
      <p:pic>
        <p:nvPicPr>
          <p:cNvPr id="116" name="Picture 24"/>
          <p:cNvPicPr/>
          <p:nvPr/>
        </p:nvPicPr>
        <p:blipFill>
          <a:blip r:embed="rId3"/>
          <a:srcRect l="19851" t="34550" r="26908" b="31640"/>
          <a:stretch/>
        </p:blipFill>
        <p:spPr>
          <a:xfrm>
            <a:off x="7194746" y="2112813"/>
            <a:ext cx="2842388" cy="1188208"/>
          </a:xfrm>
          <a:prstGeom prst="rect">
            <a:avLst/>
          </a:prstGeom>
          <a:ln>
            <a:noFill/>
          </a:ln>
        </p:spPr>
      </p:pic>
      <p:sp>
        <p:nvSpPr>
          <p:cNvPr id="117" name="CustomShape 4"/>
          <p:cNvSpPr/>
          <p:nvPr/>
        </p:nvSpPr>
        <p:spPr>
          <a:xfrm>
            <a:off x="7194746" y="3429000"/>
            <a:ext cx="3546002" cy="13815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Prediction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5"/>
          <p:cNvSpPr/>
          <p:nvPr/>
        </p:nvSpPr>
        <p:spPr>
          <a:xfrm>
            <a:off x="0" y="5090667"/>
            <a:ext cx="12168673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160">
            <a:solidFill>
              <a:schemeClr val="accent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3F0D8-BC70-AA41-A86B-1219DB981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04" y="1313617"/>
            <a:ext cx="2194845" cy="23429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 rot="20834777">
            <a:off x="4536288" y="4714648"/>
            <a:ext cx="5641766" cy="1055541"/>
          </a:xfrm>
          <a:custGeom>
            <a:avLst/>
            <a:gdLst>
              <a:gd name="connsiteX0" fmla="*/ 0 w 5641766"/>
              <a:gd name="connsiteY0" fmla="*/ 0 h 1055541"/>
              <a:gd name="connsiteX1" fmla="*/ 394924 w 5641766"/>
              <a:gd name="connsiteY1" fmla="*/ 0 h 1055541"/>
              <a:gd name="connsiteX2" fmla="*/ 1071936 w 5641766"/>
              <a:gd name="connsiteY2" fmla="*/ 0 h 1055541"/>
              <a:gd name="connsiteX3" fmla="*/ 1692530 w 5641766"/>
              <a:gd name="connsiteY3" fmla="*/ 0 h 1055541"/>
              <a:gd name="connsiteX4" fmla="*/ 2087453 w 5641766"/>
              <a:gd name="connsiteY4" fmla="*/ 0 h 1055541"/>
              <a:gd name="connsiteX5" fmla="*/ 2595212 w 5641766"/>
              <a:gd name="connsiteY5" fmla="*/ 0 h 1055541"/>
              <a:gd name="connsiteX6" fmla="*/ 3272224 w 5641766"/>
              <a:gd name="connsiteY6" fmla="*/ 0 h 1055541"/>
              <a:gd name="connsiteX7" fmla="*/ 3836401 w 5641766"/>
              <a:gd name="connsiteY7" fmla="*/ 0 h 1055541"/>
              <a:gd name="connsiteX8" fmla="*/ 4456995 w 5641766"/>
              <a:gd name="connsiteY8" fmla="*/ 0 h 1055541"/>
              <a:gd name="connsiteX9" fmla="*/ 4964754 w 5641766"/>
              <a:gd name="connsiteY9" fmla="*/ 0 h 1055541"/>
              <a:gd name="connsiteX10" fmla="*/ 5641766 w 5641766"/>
              <a:gd name="connsiteY10" fmla="*/ 0 h 1055541"/>
              <a:gd name="connsiteX11" fmla="*/ 5641766 w 5641766"/>
              <a:gd name="connsiteY11" fmla="*/ 548881 h 1055541"/>
              <a:gd name="connsiteX12" fmla="*/ 5641766 w 5641766"/>
              <a:gd name="connsiteY12" fmla="*/ 1055541 h 1055541"/>
              <a:gd name="connsiteX13" fmla="*/ 5246842 w 5641766"/>
              <a:gd name="connsiteY13" fmla="*/ 1055541 h 1055541"/>
              <a:gd name="connsiteX14" fmla="*/ 4851919 w 5641766"/>
              <a:gd name="connsiteY14" fmla="*/ 1055541 h 1055541"/>
              <a:gd name="connsiteX15" fmla="*/ 4231325 w 5641766"/>
              <a:gd name="connsiteY15" fmla="*/ 1055541 h 1055541"/>
              <a:gd name="connsiteX16" fmla="*/ 3836401 w 5641766"/>
              <a:gd name="connsiteY16" fmla="*/ 1055541 h 1055541"/>
              <a:gd name="connsiteX17" fmla="*/ 3272224 w 5641766"/>
              <a:gd name="connsiteY17" fmla="*/ 1055541 h 1055541"/>
              <a:gd name="connsiteX18" fmla="*/ 2820883 w 5641766"/>
              <a:gd name="connsiteY18" fmla="*/ 1055541 h 1055541"/>
              <a:gd name="connsiteX19" fmla="*/ 2256706 w 5641766"/>
              <a:gd name="connsiteY19" fmla="*/ 1055541 h 1055541"/>
              <a:gd name="connsiteX20" fmla="*/ 1692530 w 5641766"/>
              <a:gd name="connsiteY20" fmla="*/ 1055541 h 1055541"/>
              <a:gd name="connsiteX21" fmla="*/ 1128353 w 5641766"/>
              <a:gd name="connsiteY21" fmla="*/ 1055541 h 1055541"/>
              <a:gd name="connsiteX22" fmla="*/ 564177 w 5641766"/>
              <a:gd name="connsiteY22" fmla="*/ 1055541 h 1055541"/>
              <a:gd name="connsiteX23" fmla="*/ 0 w 5641766"/>
              <a:gd name="connsiteY23" fmla="*/ 1055541 h 1055541"/>
              <a:gd name="connsiteX24" fmla="*/ 0 w 5641766"/>
              <a:gd name="connsiteY24" fmla="*/ 517215 h 1055541"/>
              <a:gd name="connsiteX25" fmla="*/ 0 w 5641766"/>
              <a:gd name="connsiteY25" fmla="*/ 0 h 1055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641766" h="1055541" fill="none" extrusionOk="0">
                <a:moveTo>
                  <a:pt x="0" y="0"/>
                </a:moveTo>
                <a:cubicBezTo>
                  <a:pt x="191313" y="-32932"/>
                  <a:pt x="241497" y="40845"/>
                  <a:pt x="394924" y="0"/>
                </a:cubicBezTo>
                <a:cubicBezTo>
                  <a:pt x="548351" y="-40845"/>
                  <a:pt x="842382" y="32588"/>
                  <a:pt x="1071936" y="0"/>
                </a:cubicBezTo>
                <a:cubicBezTo>
                  <a:pt x="1301490" y="-32588"/>
                  <a:pt x="1558636" y="67732"/>
                  <a:pt x="1692530" y="0"/>
                </a:cubicBezTo>
                <a:cubicBezTo>
                  <a:pt x="1826424" y="-67732"/>
                  <a:pt x="1965580" y="19891"/>
                  <a:pt x="2087453" y="0"/>
                </a:cubicBezTo>
                <a:cubicBezTo>
                  <a:pt x="2209326" y="-19891"/>
                  <a:pt x="2425393" y="49274"/>
                  <a:pt x="2595212" y="0"/>
                </a:cubicBezTo>
                <a:cubicBezTo>
                  <a:pt x="2765031" y="-49274"/>
                  <a:pt x="2935423" y="72124"/>
                  <a:pt x="3272224" y="0"/>
                </a:cubicBezTo>
                <a:cubicBezTo>
                  <a:pt x="3609025" y="-72124"/>
                  <a:pt x="3715931" y="58737"/>
                  <a:pt x="3836401" y="0"/>
                </a:cubicBezTo>
                <a:cubicBezTo>
                  <a:pt x="3956871" y="-58737"/>
                  <a:pt x="4233812" y="2575"/>
                  <a:pt x="4456995" y="0"/>
                </a:cubicBezTo>
                <a:cubicBezTo>
                  <a:pt x="4680178" y="-2575"/>
                  <a:pt x="4715954" y="38435"/>
                  <a:pt x="4964754" y="0"/>
                </a:cubicBezTo>
                <a:cubicBezTo>
                  <a:pt x="5213554" y="-38435"/>
                  <a:pt x="5496251" y="55838"/>
                  <a:pt x="5641766" y="0"/>
                </a:cubicBezTo>
                <a:cubicBezTo>
                  <a:pt x="5648031" y="236772"/>
                  <a:pt x="5635706" y="360070"/>
                  <a:pt x="5641766" y="548881"/>
                </a:cubicBezTo>
                <a:cubicBezTo>
                  <a:pt x="5647826" y="737692"/>
                  <a:pt x="5583290" y="829608"/>
                  <a:pt x="5641766" y="1055541"/>
                </a:cubicBezTo>
                <a:cubicBezTo>
                  <a:pt x="5506633" y="1084197"/>
                  <a:pt x="5412317" y="1044151"/>
                  <a:pt x="5246842" y="1055541"/>
                </a:cubicBezTo>
                <a:cubicBezTo>
                  <a:pt x="5081367" y="1066931"/>
                  <a:pt x="4975644" y="1051574"/>
                  <a:pt x="4851919" y="1055541"/>
                </a:cubicBezTo>
                <a:cubicBezTo>
                  <a:pt x="4728194" y="1059508"/>
                  <a:pt x="4453696" y="1034240"/>
                  <a:pt x="4231325" y="1055541"/>
                </a:cubicBezTo>
                <a:cubicBezTo>
                  <a:pt x="4008954" y="1076842"/>
                  <a:pt x="4006807" y="1023876"/>
                  <a:pt x="3836401" y="1055541"/>
                </a:cubicBezTo>
                <a:cubicBezTo>
                  <a:pt x="3665995" y="1087206"/>
                  <a:pt x="3427310" y="1004754"/>
                  <a:pt x="3272224" y="1055541"/>
                </a:cubicBezTo>
                <a:cubicBezTo>
                  <a:pt x="3117138" y="1106328"/>
                  <a:pt x="3008333" y="1019416"/>
                  <a:pt x="2820883" y="1055541"/>
                </a:cubicBezTo>
                <a:cubicBezTo>
                  <a:pt x="2633433" y="1091666"/>
                  <a:pt x="2446574" y="1038076"/>
                  <a:pt x="2256706" y="1055541"/>
                </a:cubicBezTo>
                <a:cubicBezTo>
                  <a:pt x="2066838" y="1073006"/>
                  <a:pt x="1970221" y="1020250"/>
                  <a:pt x="1692530" y="1055541"/>
                </a:cubicBezTo>
                <a:cubicBezTo>
                  <a:pt x="1414839" y="1090832"/>
                  <a:pt x="1259704" y="1008171"/>
                  <a:pt x="1128353" y="1055541"/>
                </a:cubicBezTo>
                <a:cubicBezTo>
                  <a:pt x="997002" y="1102911"/>
                  <a:pt x="786042" y="1002328"/>
                  <a:pt x="564177" y="1055541"/>
                </a:cubicBezTo>
                <a:cubicBezTo>
                  <a:pt x="342312" y="1108754"/>
                  <a:pt x="166478" y="1035593"/>
                  <a:pt x="0" y="1055541"/>
                </a:cubicBezTo>
                <a:cubicBezTo>
                  <a:pt x="-28113" y="816606"/>
                  <a:pt x="47431" y="683392"/>
                  <a:pt x="0" y="517215"/>
                </a:cubicBezTo>
                <a:cubicBezTo>
                  <a:pt x="-47431" y="351038"/>
                  <a:pt x="56925" y="135121"/>
                  <a:pt x="0" y="0"/>
                </a:cubicBezTo>
                <a:close/>
              </a:path>
              <a:path w="5641766" h="1055541" stroke="0" extrusionOk="0">
                <a:moveTo>
                  <a:pt x="0" y="0"/>
                </a:moveTo>
                <a:cubicBezTo>
                  <a:pt x="125815" y="-49987"/>
                  <a:pt x="259783" y="41998"/>
                  <a:pt x="507759" y="0"/>
                </a:cubicBezTo>
                <a:cubicBezTo>
                  <a:pt x="755735" y="-41998"/>
                  <a:pt x="761713" y="8897"/>
                  <a:pt x="902683" y="0"/>
                </a:cubicBezTo>
                <a:cubicBezTo>
                  <a:pt x="1043653" y="-8897"/>
                  <a:pt x="1362584" y="48141"/>
                  <a:pt x="1579694" y="0"/>
                </a:cubicBezTo>
                <a:cubicBezTo>
                  <a:pt x="1796804" y="-48141"/>
                  <a:pt x="1970906" y="26874"/>
                  <a:pt x="2087453" y="0"/>
                </a:cubicBezTo>
                <a:cubicBezTo>
                  <a:pt x="2204000" y="-26874"/>
                  <a:pt x="2354919" y="19668"/>
                  <a:pt x="2595212" y="0"/>
                </a:cubicBezTo>
                <a:cubicBezTo>
                  <a:pt x="2835505" y="-19668"/>
                  <a:pt x="2965721" y="19901"/>
                  <a:pt x="3272224" y="0"/>
                </a:cubicBezTo>
                <a:cubicBezTo>
                  <a:pt x="3578727" y="-19901"/>
                  <a:pt x="3508203" y="38067"/>
                  <a:pt x="3723566" y="0"/>
                </a:cubicBezTo>
                <a:cubicBezTo>
                  <a:pt x="3938929" y="-38067"/>
                  <a:pt x="4117134" y="69706"/>
                  <a:pt x="4400577" y="0"/>
                </a:cubicBezTo>
                <a:cubicBezTo>
                  <a:pt x="4684020" y="-69706"/>
                  <a:pt x="4776134" y="17460"/>
                  <a:pt x="5077589" y="0"/>
                </a:cubicBezTo>
                <a:cubicBezTo>
                  <a:pt x="5379044" y="-17460"/>
                  <a:pt x="5374757" y="54545"/>
                  <a:pt x="5641766" y="0"/>
                </a:cubicBezTo>
                <a:cubicBezTo>
                  <a:pt x="5703679" y="192895"/>
                  <a:pt x="5630728" y="356838"/>
                  <a:pt x="5641766" y="548881"/>
                </a:cubicBezTo>
                <a:cubicBezTo>
                  <a:pt x="5652804" y="740924"/>
                  <a:pt x="5582695" y="880486"/>
                  <a:pt x="5641766" y="1055541"/>
                </a:cubicBezTo>
                <a:cubicBezTo>
                  <a:pt x="5464971" y="1083620"/>
                  <a:pt x="5386836" y="1027302"/>
                  <a:pt x="5246842" y="1055541"/>
                </a:cubicBezTo>
                <a:cubicBezTo>
                  <a:pt x="5106848" y="1083780"/>
                  <a:pt x="4842731" y="1010336"/>
                  <a:pt x="4569830" y="1055541"/>
                </a:cubicBezTo>
                <a:cubicBezTo>
                  <a:pt x="4296929" y="1100746"/>
                  <a:pt x="4276336" y="1047881"/>
                  <a:pt x="4118489" y="1055541"/>
                </a:cubicBezTo>
                <a:cubicBezTo>
                  <a:pt x="3960642" y="1063201"/>
                  <a:pt x="3801923" y="1049275"/>
                  <a:pt x="3554313" y="1055541"/>
                </a:cubicBezTo>
                <a:cubicBezTo>
                  <a:pt x="3306703" y="1061807"/>
                  <a:pt x="3049298" y="1048916"/>
                  <a:pt x="2877301" y="1055541"/>
                </a:cubicBezTo>
                <a:cubicBezTo>
                  <a:pt x="2705304" y="1062166"/>
                  <a:pt x="2425998" y="1022466"/>
                  <a:pt x="2313124" y="1055541"/>
                </a:cubicBezTo>
                <a:cubicBezTo>
                  <a:pt x="2200250" y="1088616"/>
                  <a:pt x="2100201" y="1029449"/>
                  <a:pt x="1918200" y="1055541"/>
                </a:cubicBezTo>
                <a:cubicBezTo>
                  <a:pt x="1736199" y="1081633"/>
                  <a:pt x="1607824" y="1050435"/>
                  <a:pt x="1466859" y="1055541"/>
                </a:cubicBezTo>
                <a:cubicBezTo>
                  <a:pt x="1325894" y="1060647"/>
                  <a:pt x="1096034" y="1023295"/>
                  <a:pt x="789847" y="1055541"/>
                </a:cubicBezTo>
                <a:cubicBezTo>
                  <a:pt x="483660" y="1087787"/>
                  <a:pt x="349421" y="1052167"/>
                  <a:pt x="0" y="1055541"/>
                </a:cubicBezTo>
                <a:cubicBezTo>
                  <a:pt x="-35180" y="924880"/>
                  <a:pt x="52377" y="725996"/>
                  <a:pt x="0" y="548881"/>
                </a:cubicBezTo>
                <a:cubicBezTo>
                  <a:pt x="-52377" y="371766"/>
                  <a:pt x="23079" y="23029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Data from </a:t>
            </a:r>
            <a:r>
              <a:rPr lang="en-US" sz="221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</a:rPr>
              <a:t> </a:t>
            </a: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2010 – 2018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  <a:p>
            <a:pPr marL="352041" indent="-350710">
              <a:lnSpc>
                <a:spcPct val="130000"/>
              </a:lnSpc>
              <a:buClr>
                <a:srgbClr val="767171"/>
              </a:buClr>
              <a:buFont typeface="Arial"/>
              <a:buChar char="•"/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30 M rows | 5.5 GB data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  <a:ea typeface="Avenir Book"/>
            </a:endParaRPr>
          </a:p>
        </p:txBody>
      </p:sp>
      <p:sp>
        <p:nvSpPr>
          <p:cNvPr id="147" name="CustomShape 16"/>
          <p:cNvSpPr/>
          <p:nvPr/>
        </p:nvSpPr>
        <p:spPr>
          <a:xfrm>
            <a:off x="649250" y="611182"/>
            <a:ext cx="10787706" cy="16311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448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Data consist of train delays and corresponding weather observations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F484DF-E553-F545-AF48-9B71F17558AD}"/>
              </a:ext>
            </a:extLst>
          </p:cNvPr>
          <p:cNvGrpSpPr/>
          <p:nvPr/>
        </p:nvGrpSpPr>
        <p:grpSpPr>
          <a:xfrm>
            <a:off x="649250" y="3423842"/>
            <a:ext cx="3115152" cy="2690955"/>
            <a:chOff x="649250" y="3423842"/>
            <a:chExt cx="3115152" cy="269095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EC0CB02-D65A-2541-ACCC-815F8732B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044" y="3423842"/>
              <a:ext cx="3009358" cy="2579450"/>
            </a:xfrm>
            <a:prstGeom prst="rect">
              <a:avLst/>
            </a:prstGeom>
          </p:spPr>
        </p:pic>
        <p:sp>
          <p:nvSpPr>
            <p:cNvPr id="146" name="CustomShape 15"/>
            <p:cNvSpPr/>
            <p:nvPr/>
          </p:nvSpPr>
          <p:spPr>
            <a:xfrm>
              <a:off x="649250" y="5891786"/>
              <a:ext cx="3050768" cy="2230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10840" tIns="55420" rIns="110840" bIns="55420"/>
            <a:lstStyle/>
            <a:p>
              <a:pPr>
                <a:lnSpc>
                  <a:spcPct val="100000"/>
                </a:lnSpc>
              </a:pPr>
              <a:r>
                <a:rPr lang="en-US" sz="739" spc="-1" dirty="0">
                  <a:solidFill>
                    <a:srgbClr val="494949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Data </a:t>
              </a:r>
              <a:r>
                <a:rPr lang="en-US" sz="739" spc="-1" dirty="0" err="1">
                  <a:solidFill>
                    <a:srgbClr val="494949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Liikennevirasto</a:t>
              </a:r>
              <a:r>
                <a:rPr lang="en-US" sz="739" spc="-1" dirty="0">
                  <a:solidFill>
                    <a:srgbClr val="494949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 (CC4)</a:t>
              </a:r>
              <a:endParaRPr lang="en-US" sz="221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3D4DA75-166B-5147-81CE-40182492D3B5}"/>
              </a:ext>
            </a:extLst>
          </p:cNvPr>
          <p:cNvSpPr txBox="1"/>
          <p:nvPr/>
        </p:nvSpPr>
        <p:spPr>
          <a:xfrm>
            <a:off x="755044" y="2048469"/>
            <a:ext cx="3392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Delay between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Passenger trains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514 stations</a:t>
            </a:r>
          </a:p>
        </p:txBody>
      </p:sp>
      <p:pic>
        <p:nvPicPr>
          <p:cNvPr id="33" name="Picture 13">
            <a:extLst>
              <a:ext uri="{FF2B5EF4-FFF2-40B4-BE49-F238E27FC236}">
                <a16:creationId xmlns:a16="http://schemas.microsoft.com/office/drawing/2014/main" id="{DA77FB25-65CC-7B41-98F7-7FD82A42B88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44207" y="2133302"/>
            <a:ext cx="1077811" cy="1156286"/>
          </a:xfrm>
          <a:prstGeom prst="rect">
            <a:avLst/>
          </a:prstGeom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2EF1E4A-D69B-DB47-B847-0724C77A6E70}"/>
              </a:ext>
            </a:extLst>
          </p:cNvPr>
          <p:cNvSpPr txBox="1"/>
          <p:nvPr/>
        </p:nvSpPr>
        <p:spPr>
          <a:xfrm>
            <a:off x="6737380" y="2133302"/>
            <a:ext cx="3181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Weather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19 parameters</a:t>
            </a:r>
          </a:p>
        </p:txBody>
      </p:sp>
      <p:pic>
        <p:nvPicPr>
          <p:cNvPr id="39" name="Picture 3">
            <a:extLst>
              <a:ext uri="{FF2B5EF4-FFF2-40B4-BE49-F238E27FC236}">
                <a16:creationId xmlns:a16="http://schemas.microsoft.com/office/drawing/2014/main" id="{BE5AFD00-243C-BC47-A70A-CE0DE79738D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737380" y="3314616"/>
            <a:ext cx="1739749" cy="117180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Avenir Roman" panose="02000503020000020003" pitchFamily="2" charset="0"/>
              </a:rPr>
              <a:t>Most trains run in time</a:t>
            </a:r>
            <a:endParaRPr lang="en-US" sz="2000" b="1" dirty="0">
              <a:solidFill>
                <a:schemeClr val="accent3"/>
              </a:solidFill>
              <a:latin typeface="Avenir Roman" panose="02000503020000020003" pitchFamily="2" charset="0"/>
              <a:ea typeface="Avenir Black" charset="0"/>
              <a:cs typeface="Avenir Black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3F6DD2-F334-DD47-8B33-10BE68BE62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" b="53957"/>
          <a:stretch/>
        </p:blipFill>
        <p:spPr>
          <a:xfrm>
            <a:off x="439738" y="1483976"/>
            <a:ext cx="10858500" cy="3297237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55285CC-B26A-A445-963B-AAB83C6DFBAF}"/>
              </a:ext>
            </a:extLst>
          </p:cNvPr>
          <p:cNvGrpSpPr/>
          <p:nvPr/>
        </p:nvGrpSpPr>
        <p:grpSpPr>
          <a:xfrm>
            <a:off x="1025728" y="1828957"/>
            <a:ext cx="8696712" cy="3251190"/>
            <a:chOff x="-120448" y="2565557"/>
            <a:chExt cx="8696712" cy="325119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311124-31C9-8940-97B7-EC102047F10B}"/>
                </a:ext>
              </a:extLst>
            </p:cNvPr>
            <p:cNvSpPr txBox="1"/>
            <p:nvPr/>
          </p:nvSpPr>
          <p:spPr>
            <a:xfrm>
              <a:off x="-120448" y="2565557"/>
              <a:ext cx="3076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Mean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delay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over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all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stations</a:t>
              </a:r>
              <a:endPara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9152BE-86A9-FC48-9B89-8458DBC19209}"/>
                </a:ext>
              </a:extLst>
            </p:cNvPr>
            <p:cNvSpPr/>
            <p:nvPr/>
          </p:nvSpPr>
          <p:spPr>
            <a:xfrm rot="19382350">
              <a:off x="127251" y="5508970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26BD4E-F278-2D42-86FC-5A431583EC34}"/>
                </a:ext>
              </a:extLst>
            </p:cNvPr>
            <p:cNvSpPr/>
            <p:nvPr/>
          </p:nvSpPr>
          <p:spPr>
            <a:xfrm rot="19382350">
              <a:off x="7994053" y="5508969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E5F31D-84BF-5D40-8B86-ECD4D7092333}"/>
                </a:ext>
              </a:extLst>
            </p:cNvPr>
            <p:cNvSpPr/>
            <p:nvPr/>
          </p:nvSpPr>
          <p:spPr>
            <a:xfrm rot="19382350">
              <a:off x="4060652" y="5508970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ABE824-2AF5-6A45-A7E4-3B6117E2EC2C}"/>
              </a:ext>
            </a:extLst>
          </p:cNvPr>
          <p:cNvGrpSpPr/>
          <p:nvPr/>
        </p:nvGrpSpPr>
        <p:grpSpPr>
          <a:xfrm>
            <a:off x="259227" y="2336556"/>
            <a:ext cx="766501" cy="2184887"/>
            <a:chOff x="31758" y="1945004"/>
            <a:chExt cx="766501" cy="21848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F2ADB6-E593-9743-81A4-E9111F6C5906}"/>
                </a:ext>
              </a:extLst>
            </p:cNvPr>
            <p:cNvSpPr/>
            <p:nvPr/>
          </p:nvSpPr>
          <p:spPr>
            <a:xfrm>
              <a:off x="319179" y="1945004"/>
              <a:ext cx="479080" cy="21546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321CF5-7CF8-BC45-8BDE-D3BBA7C7F63F}"/>
                </a:ext>
              </a:extLst>
            </p:cNvPr>
            <p:cNvSpPr/>
            <p:nvPr/>
          </p:nvSpPr>
          <p:spPr>
            <a:xfrm>
              <a:off x="500475" y="3822114"/>
              <a:ext cx="284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6BDC1B-F6AB-8B43-A1D9-1D5121076AB4}"/>
                </a:ext>
              </a:extLst>
            </p:cNvPr>
            <p:cNvSpPr/>
            <p:nvPr/>
          </p:nvSpPr>
          <p:spPr>
            <a:xfrm>
              <a:off x="401089" y="2918997"/>
              <a:ext cx="3834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50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A48769-1C22-9A40-A277-6FAED02AE6A4}"/>
                </a:ext>
              </a:extLst>
            </p:cNvPr>
            <p:cNvSpPr/>
            <p:nvPr/>
          </p:nvSpPr>
          <p:spPr>
            <a:xfrm>
              <a:off x="301703" y="2059826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100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2254EF-282D-8A40-88E5-D319F6F6BD9D}"/>
                </a:ext>
              </a:extLst>
            </p:cNvPr>
            <p:cNvSpPr txBox="1"/>
            <p:nvPr/>
          </p:nvSpPr>
          <p:spPr>
            <a:xfrm rot="16200000">
              <a:off x="-286278" y="2842907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Minutes</a:t>
              </a:r>
              <a:endParaRPr lang="fi-FI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926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Avenir Roman" panose="02000503020000020003" pitchFamily="2" charset="0"/>
              </a:rPr>
              <a:t>Most trains run in time</a:t>
            </a:r>
            <a:endParaRPr lang="en-US" sz="2000" b="1" dirty="0">
              <a:solidFill>
                <a:schemeClr val="accent3"/>
              </a:solidFill>
              <a:latin typeface="Avenir Roman" panose="02000503020000020003" pitchFamily="2" charset="0"/>
              <a:ea typeface="Avenir Black" charset="0"/>
              <a:cs typeface="Avenir Black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3F6DD2-F334-DD47-8B33-10BE68BE62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" b="53957"/>
          <a:stretch/>
        </p:blipFill>
        <p:spPr>
          <a:xfrm>
            <a:off x="439738" y="1483976"/>
            <a:ext cx="10858500" cy="3297237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55285CC-B26A-A445-963B-AAB83C6DFBAF}"/>
              </a:ext>
            </a:extLst>
          </p:cNvPr>
          <p:cNvGrpSpPr/>
          <p:nvPr/>
        </p:nvGrpSpPr>
        <p:grpSpPr>
          <a:xfrm>
            <a:off x="1025728" y="1828957"/>
            <a:ext cx="8696712" cy="3251189"/>
            <a:chOff x="-120448" y="2565557"/>
            <a:chExt cx="8696712" cy="325118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311124-31C9-8940-97B7-EC102047F10B}"/>
                </a:ext>
              </a:extLst>
            </p:cNvPr>
            <p:cNvSpPr txBox="1"/>
            <p:nvPr/>
          </p:nvSpPr>
          <p:spPr>
            <a:xfrm>
              <a:off x="-120448" y="2565557"/>
              <a:ext cx="3076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Mean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delay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over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all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stations</a:t>
              </a:r>
              <a:endPara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9152BE-86A9-FC48-9B89-8458DBC19209}"/>
                </a:ext>
              </a:extLst>
            </p:cNvPr>
            <p:cNvSpPr/>
            <p:nvPr/>
          </p:nvSpPr>
          <p:spPr>
            <a:xfrm rot="19382350">
              <a:off x="42942" y="5508968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26BD4E-F278-2D42-86FC-5A431583EC34}"/>
                </a:ext>
              </a:extLst>
            </p:cNvPr>
            <p:cNvSpPr/>
            <p:nvPr/>
          </p:nvSpPr>
          <p:spPr>
            <a:xfrm rot="19382350">
              <a:off x="7994053" y="5508969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E5F31D-84BF-5D40-8B86-ECD4D7092333}"/>
                </a:ext>
              </a:extLst>
            </p:cNvPr>
            <p:cNvSpPr/>
            <p:nvPr/>
          </p:nvSpPr>
          <p:spPr>
            <a:xfrm rot="19382350">
              <a:off x="4018498" y="5508969"/>
              <a:ext cx="5822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ABE824-2AF5-6A45-A7E4-3B6117E2EC2C}"/>
              </a:ext>
            </a:extLst>
          </p:cNvPr>
          <p:cNvGrpSpPr/>
          <p:nvPr/>
        </p:nvGrpSpPr>
        <p:grpSpPr>
          <a:xfrm>
            <a:off x="259227" y="2336556"/>
            <a:ext cx="766501" cy="2184887"/>
            <a:chOff x="31758" y="1945004"/>
            <a:chExt cx="766501" cy="21848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F2ADB6-E593-9743-81A4-E9111F6C5906}"/>
                </a:ext>
              </a:extLst>
            </p:cNvPr>
            <p:cNvSpPr/>
            <p:nvPr/>
          </p:nvSpPr>
          <p:spPr>
            <a:xfrm>
              <a:off x="319179" y="1945004"/>
              <a:ext cx="479080" cy="21546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321CF5-7CF8-BC45-8BDE-D3BBA7C7F63F}"/>
                </a:ext>
              </a:extLst>
            </p:cNvPr>
            <p:cNvSpPr/>
            <p:nvPr/>
          </p:nvSpPr>
          <p:spPr>
            <a:xfrm>
              <a:off x="500475" y="3822114"/>
              <a:ext cx="284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6BDC1B-F6AB-8B43-A1D9-1D5121076AB4}"/>
                </a:ext>
              </a:extLst>
            </p:cNvPr>
            <p:cNvSpPr/>
            <p:nvPr/>
          </p:nvSpPr>
          <p:spPr>
            <a:xfrm>
              <a:off x="401089" y="2918997"/>
              <a:ext cx="3834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50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A48769-1C22-9A40-A277-6FAED02AE6A4}"/>
                </a:ext>
              </a:extLst>
            </p:cNvPr>
            <p:cNvSpPr/>
            <p:nvPr/>
          </p:nvSpPr>
          <p:spPr>
            <a:xfrm>
              <a:off x="301703" y="2059826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100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2254EF-282D-8A40-88E5-D319F6F6BD9D}"/>
                </a:ext>
              </a:extLst>
            </p:cNvPr>
            <p:cNvSpPr txBox="1"/>
            <p:nvPr/>
          </p:nvSpPr>
          <p:spPr>
            <a:xfrm rot="16200000">
              <a:off x="-286278" y="2842907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Minutes</a:t>
              </a:r>
              <a:endParaRPr lang="fi-FI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39FA038-B244-B14E-B1B7-9C924E9CB8BF}"/>
              </a:ext>
            </a:extLst>
          </p:cNvPr>
          <p:cNvSpPr txBox="1"/>
          <p:nvPr/>
        </p:nvSpPr>
        <p:spPr>
          <a:xfrm>
            <a:off x="978082" y="5262911"/>
            <a:ext cx="736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But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severe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delays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happen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quite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regurarly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every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year</a:t>
            </a:r>
            <a:endParaRPr lang="fi-FI" sz="2400" dirty="0">
              <a:solidFill>
                <a:srgbClr val="E8464D"/>
              </a:solidFill>
              <a:latin typeface="Avenir Roman" panose="02000503020000020003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E936BC-813F-4D41-A34F-DEDDC27E5ED4}"/>
              </a:ext>
            </a:extLst>
          </p:cNvPr>
          <p:cNvSpPr/>
          <p:nvPr/>
        </p:nvSpPr>
        <p:spPr>
          <a:xfrm>
            <a:off x="1428495" y="2480878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64433A-5968-814A-AB65-3A0BF79204E2}"/>
              </a:ext>
            </a:extLst>
          </p:cNvPr>
          <p:cNvSpPr/>
          <p:nvPr/>
        </p:nvSpPr>
        <p:spPr>
          <a:xfrm>
            <a:off x="2335394" y="2480878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63FC9D1-909B-4D4E-A1B4-C715BCFCF632}"/>
              </a:ext>
            </a:extLst>
          </p:cNvPr>
          <p:cNvSpPr/>
          <p:nvPr/>
        </p:nvSpPr>
        <p:spPr>
          <a:xfrm>
            <a:off x="3290064" y="2480878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6D1F2E6-E86A-E54F-8B3E-EF7108B8AED6}"/>
              </a:ext>
            </a:extLst>
          </p:cNvPr>
          <p:cNvSpPr/>
          <p:nvPr/>
        </p:nvSpPr>
        <p:spPr>
          <a:xfrm>
            <a:off x="4238226" y="2505302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FA2BDD-AB9A-FA4B-875C-4307E883F8C8}"/>
              </a:ext>
            </a:extLst>
          </p:cNvPr>
          <p:cNvSpPr/>
          <p:nvPr/>
        </p:nvSpPr>
        <p:spPr>
          <a:xfrm>
            <a:off x="5169652" y="2551495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99FA46-5C6A-8449-9DC5-7A4AE2EDD607}"/>
              </a:ext>
            </a:extLst>
          </p:cNvPr>
          <p:cNvSpPr/>
          <p:nvPr/>
        </p:nvSpPr>
        <p:spPr>
          <a:xfrm>
            <a:off x="7098530" y="2567450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721C58-5D2A-C14C-88F7-A751B323959B}"/>
              </a:ext>
            </a:extLst>
          </p:cNvPr>
          <p:cNvSpPr/>
          <p:nvPr/>
        </p:nvSpPr>
        <p:spPr>
          <a:xfrm>
            <a:off x="8121238" y="2571592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5C59B58-2CD6-F741-9765-0BD7A4CD3211}"/>
              </a:ext>
            </a:extLst>
          </p:cNvPr>
          <p:cNvSpPr/>
          <p:nvPr/>
        </p:nvSpPr>
        <p:spPr>
          <a:xfrm>
            <a:off x="9198384" y="2560072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0095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46"/>
          <p:cNvPicPr/>
          <p:nvPr/>
        </p:nvPicPr>
        <p:blipFill>
          <a:blip r:embed="rId3"/>
          <a:stretch/>
        </p:blipFill>
        <p:spPr>
          <a:xfrm>
            <a:off x="1075446" y="4520555"/>
            <a:ext cx="3121262" cy="1257372"/>
          </a:xfrm>
          <a:prstGeom prst="rect">
            <a:avLst/>
          </a:prstGeom>
          <a:ln>
            <a:noFill/>
          </a:ln>
        </p:spPr>
      </p:pic>
      <p:sp>
        <p:nvSpPr>
          <p:cNvPr id="157" name="CustomShape 1"/>
          <p:cNvSpPr/>
          <p:nvPr/>
        </p:nvSpPr>
        <p:spPr>
          <a:xfrm>
            <a:off x="242075" y="665974"/>
            <a:ext cx="11436057" cy="16311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4926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Various pre-processing methods used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791400" y="1703439"/>
            <a:ext cx="10588794" cy="52241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3"/>
          <p:cNvSpPr/>
          <p:nvPr/>
        </p:nvSpPr>
        <p:spPr>
          <a:xfrm>
            <a:off x="4198039" y="1792554"/>
            <a:ext cx="443" cy="3988477"/>
          </a:xfrm>
          <a:prstGeom prst="line">
            <a:avLst/>
          </a:prstGeom>
          <a:ln w="38160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4"/>
          <p:cNvSpPr/>
          <p:nvPr/>
        </p:nvSpPr>
        <p:spPr>
          <a:xfrm>
            <a:off x="7246146" y="1792554"/>
            <a:ext cx="443" cy="3988477"/>
          </a:xfrm>
          <a:prstGeom prst="line">
            <a:avLst/>
          </a:prstGeom>
          <a:ln w="38160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5" name="Picture 14"/>
          <p:cNvPicPr/>
          <p:nvPr/>
        </p:nvPicPr>
        <p:blipFill>
          <a:blip r:embed="rId4"/>
          <a:stretch/>
        </p:blipFill>
        <p:spPr>
          <a:xfrm>
            <a:off x="7604681" y="3538954"/>
            <a:ext cx="2544893" cy="2492133"/>
          </a:xfrm>
          <a:prstGeom prst="rect">
            <a:avLst/>
          </a:prstGeom>
          <a:ln>
            <a:noFill/>
          </a:ln>
        </p:spPr>
      </p:pic>
      <p:sp>
        <p:nvSpPr>
          <p:cNvPr id="166" name="CustomShape 8"/>
          <p:cNvSpPr/>
          <p:nvPr/>
        </p:nvSpPr>
        <p:spPr>
          <a:xfrm>
            <a:off x="7387434" y="1844870"/>
            <a:ext cx="3151411" cy="8871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pPr marL="243857">
              <a:lnSpc>
                <a:spcPct val="130000"/>
              </a:lnSpc>
            </a:pPr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Tried PCA, ICA and K-Means clustering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9"/>
          <p:cNvSpPr/>
          <p:nvPr/>
        </p:nvSpPr>
        <p:spPr>
          <a:xfrm>
            <a:off x="7919401" y="5856402"/>
            <a:ext cx="2098872" cy="335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r>
              <a:rPr lang="en-US" sz="739" spc="-1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Image: Roope Tervo 2018. 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739" spc="-1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Original image: </a:t>
            </a:r>
            <a:r>
              <a:rPr lang="en-US" sz="739" u="sng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Nicoguaro</a:t>
            </a:r>
            <a:r>
              <a:rPr lang="en-US" sz="739" spc="-1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License: CC4-BY.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0"/>
          <p:cNvSpPr/>
          <p:nvPr/>
        </p:nvSpPr>
        <p:spPr>
          <a:xfrm>
            <a:off x="2072565" y="4964359"/>
            <a:ext cx="689427" cy="2979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1232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100km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11"/>
          <p:cNvSpPr/>
          <p:nvPr/>
        </p:nvSpPr>
        <p:spPr>
          <a:xfrm>
            <a:off x="1045741" y="1908271"/>
            <a:ext cx="3151411" cy="22039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pPr marL="243857">
              <a:lnSpc>
                <a:spcPct val="13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Observations fetched with 100 km radius from train station using aggregation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13"/>
          <p:cNvSpPr/>
          <p:nvPr/>
        </p:nvSpPr>
        <p:spPr>
          <a:xfrm>
            <a:off x="4093848" y="1950391"/>
            <a:ext cx="3151411" cy="17641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pPr marL="243857">
              <a:lnSpc>
                <a:spcPct val="130000"/>
              </a:lnSpc>
            </a:pPr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Calculated 3h and 6h precipitation accumulation sums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Picture 59"/>
          <p:cNvPicPr/>
          <p:nvPr/>
        </p:nvPicPr>
        <p:blipFill>
          <a:blip r:embed="rId6"/>
          <a:stretch/>
        </p:blipFill>
        <p:spPr>
          <a:xfrm>
            <a:off x="4605044" y="3337668"/>
            <a:ext cx="2219466" cy="250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3"/>
          <p:cNvSpPr/>
          <p:nvPr/>
        </p:nvSpPr>
        <p:spPr>
          <a:xfrm>
            <a:off x="4332081" y="1563780"/>
            <a:ext cx="2001332" cy="4482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pPr algn="ctr"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RFR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1220200" y="1563781"/>
            <a:ext cx="2001333" cy="4482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pPr algn="ctr">
              <a:lnSpc>
                <a:spcPct val="100000"/>
              </a:lnSpc>
            </a:pPr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LR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>
            <a:off x="7984047" y="1569547"/>
            <a:ext cx="2001332" cy="4482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pPr algn="ctr"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LSTM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Picture 10"/>
          <p:cNvPicPr/>
          <p:nvPr/>
        </p:nvPicPr>
        <p:blipFill>
          <a:blip r:embed="rId3"/>
          <a:srcRect t="12376" b="7354"/>
          <a:stretch/>
        </p:blipFill>
        <p:spPr>
          <a:xfrm>
            <a:off x="3721282" y="2297022"/>
            <a:ext cx="3222930" cy="1939738"/>
          </a:xfrm>
          <a:prstGeom prst="rect">
            <a:avLst/>
          </a:prstGeom>
          <a:ln>
            <a:noFill/>
          </a:ln>
        </p:spPr>
      </p:pic>
      <p:sp>
        <p:nvSpPr>
          <p:cNvPr id="195" name="CustomShape 6"/>
          <p:cNvSpPr/>
          <p:nvPr/>
        </p:nvSpPr>
        <p:spPr>
          <a:xfrm>
            <a:off x="3792274" y="4146169"/>
            <a:ext cx="2117493" cy="2230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739" spc="-1" dirty="0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Image: </a:t>
            </a:r>
            <a:r>
              <a:rPr lang="en-US" sz="739" u="sng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Venkata Jagannath</a:t>
            </a:r>
            <a:r>
              <a:rPr lang="en-US" sz="739" spc="-1" dirty="0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License: CC4-BY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Graphic 13"/>
          <p:cNvPicPr/>
          <p:nvPr/>
        </p:nvPicPr>
        <p:blipFill>
          <a:blip r:embed="rId5"/>
          <a:stretch/>
        </p:blipFill>
        <p:spPr>
          <a:xfrm>
            <a:off x="547107" y="2317937"/>
            <a:ext cx="2796167" cy="1939738"/>
          </a:xfrm>
          <a:prstGeom prst="rect">
            <a:avLst/>
          </a:prstGeom>
          <a:ln>
            <a:noFill/>
          </a:ln>
        </p:spPr>
      </p:pic>
      <p:sp>
        <p:nvSpPr>
          <p:cNvPr id="197" name="CustomShape 7"/>
          <p:cNvSpPr/>
          <p:nvPr/>
        </p:nvSpPr>
        <p:spPr>
          <a:xfrm>
            <a:off x="547107" y="4257674"/>
            <a:ext cx="725339" cy="2230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739" spc="-1" dirty="0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Image: CC0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Picture 16"/>
          <p:cNvPicPr/>
          <p:nvPr/>
        </p:nvPicPr>
        <p:blipFill>
          <a:blip r:embed="rId6"/>
          <a:stretch/>
        </p:blipFill>
        <p:spPr>
          <a:xfrm>
            <a:off x="7393212" y="2297022"/>
            <a:ext cx="3029215" cy="1912168"/>
          </a:xfrm>
          <a:prstGeom prst="rect">
            <a:avLst/>
          </a:prstGeom>
          <a:ln>
            <a:noFill/>
          </a:ln>
        </p:spPr>
      </p:pic>
      <p:sp>
        <p:nvSpPr>
          <p:cNvPr id="199" name="CustomShape 8"/>
          <p:cNvSpPr/>
          <p:nvPr/>
        </p:nvSpPr>
        <p:spPr>
          <a:xfrm>
            <a:off x="7628402" y="4146169"/>
            <a:ext cx="1781868" cy="2230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739" spc="-1" dirty="0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Image: </a:t>
            </a:r>
            <a:r>
              <a:rPr lang="en-US" sz="739" u="sng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7"/>
              </a:rPr>
              <a:t>BiObserver</a:t>
            </a:r>
            <a:r>
              <a:rPr lang="en-US" sz="739" spc="-1" dirty="0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License: CC4-BY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9"/>
          <p:cNvSpPr/>
          <p:nvPr/>
        </p:nvSpPr>
        <p:spPr>
          <a:xfrm>
            <a:off x="606075" y="5173392"/>
            <a:ext cx="9379304" cy="9323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Random search used for finding optimal hyper parameters of LR and RFR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10"/>
          <p:cNvSpPr/>
          <p:nvPr/>
        </p:nvSpPr>
        <p:spPr>
          <a:xfrm>
            <a:off x="623366" y="524099"/>
            <a:ext cx="7360681" cy="7887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Three ML methods considered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ema">
  <a:themeElements>
    <a:clrScheme name="Ilmatieteen laitos">
      <a:dk1>
        <a:srgbClr val="000000"/>
      </a:dk1>
      <a:lt1>
        <a:srgbClr val="FFFFFF"/>
      </a:lt1>
      <a:dk2>
        <a:srgbClr val="2F3092"/>
      </a:dk2>
      <a:lt2>
        <a:srgbClr val="E7E6E6"/>
      </a:lt2>
      <a:accent1>
        <a:srgbClr val="2F3092"/>
      </a:accent1>
      <a:accent2>
        <a:srgbClr val="3A66E2"/>
      </a:accent2>
      <a:accent3>
        <a:srgbClr val="02B8CE"/>
      </a:accent3>
      <a:accent4>
        <a:srgbClr val="52C1A0"/>
      </a:accent4>
      <a:accent5>
        <a:srgbClr val="000000"/>
      </a:accent5>
      <a:accent6>
        <a:srgbClr val="70AD47"/>
      </a:accent6>
      <a:hlink>
        <a:srgbClr val="3A66E2"/>
      </a:hlink>
      <a:folHlink>
        <a:srgbClr val="3A66E2"/>
      </a:folHlink>
    </a:clrScheme>
    <a:fontScheme name="Ilmatieteen laitos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sitys1" id="{2C7A9634-62B5-194B-9D6F-7943488F482D}" vid="{D7FDFBD7-A665-8045-B792-B9212DB1A8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il_template_16_9</Template>
  <TotalTime>58584</TotalTime>
  <Words>951</Words>
  <Application>Microsoft Macintosh PowerPoint</Application>
  <PresentationFormat>Widescreen</PresentationFormat>
  <Paragraphs>216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Avenir Book</vt:lpstr>
      <vt:lpstr>Times New Roman</vt:lpstr>
      <vt:lpstr>Avenir Medium</vt:lpstr>
      <vt:lpstr>Cambria Math</vt:lpstr>
      <vt:lpstr>Arial</vt:lpstr>
      <vt:lpstr>StarSymbol</vt:lpstr>
      <vt:lpstr>Avenir Roman</vt:lpstr>
      <vt:lpstr>Office-teema</vt:lpstr>
      <vt:lpstr>Predicting Weather Inflicted Train Delays</vt:lpstr>
      <vt:lpstr>PowerPoint Presentation</vt:lpstr>
      <vt:lpstr>PowerPoint Presentation</vt:lpstr>
      <vt:lpstr>PowerPoint Presentation</vt:lpstr>
      <vt:lpstr>PowerPoint Presentation</vt:lpstr>
      <vt:lpstr>Most trains run in time</vt:lpstr>
      <vt:lpstr>Most trains run in time</vt:lpstr>
      <vt:lpstr>PowerPoint Presentation</vt:lpstr>
      <vt:lpstr>PowerPoint Presentation</vt:lpstr>
      <vt:lpstr>Three selected months picked out for testing performance</vt:lpstr>
      <vt:lpstr>PowerPoint Presentation</vt:lpstr>
      <vt:lpstr>LSTM shows no real skill</vt:lpstr>
      <vt:lpstr>PowerPoint Presentation</vt:lpstr>
      <vt:lpstr>RFR works well for most individual stations</vt:lpstr>
      <vt:lpstr>RFR don’t work for all cases</vt:lpstr>
      <vt:lpstr>Wind direction, pressure and visibility are the most important features</vt:lpstr>
      <vt:lpstr>Predictions are delivered to end users via web interface</vt:lpstr>
      <vt:lpstr>PowerPoint Presentation</vt:lpstr>
      <vt:lpstr>Questions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for power grid companies</dc:title>
  <dc:subject/>
  <dc:creator>Roope Tervo</dc:creator>
  <dc:description/>
  <cp:lastModifiedBy>Roope Tervo</cp:lastModifiedBy>
  <cp:revision>915</cp:revision>
  <cp:lastPrinted>2019-10-15T15:38:29Z</cp:lastPrinted>
  <dcterms:created xsi:type="dcterms:W3CDTF">2017-08-17T13:14:09Z</dcterms:created>
  <dcterms:modified xsi:type="dcterms:W3CDTF">2020-01-10T13:55:04Z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FMI</vt:lpwstr>
  </property>
  <property fmtid="{D5CDD505-2E9C-101B-9397-08002B2CF9AE}" pid="4" name="HiddenSlides">
    <vt:i4>1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11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14</vt:i4>
  </property>
</Properties>
</file>